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65" r:id="rId9"/>
    <p:sldId id="266" r:id="rId10"/>
    <p:sldId id="267" r:id="rId11"/>
    <p:sldId id="268" r:id="rId12"/>
    <p:sldId id="263" r:id="rId13"/>
    <p:sldId id="264" r:id="rId14"/>
    <p:sldId id="26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hanacademy.org/sa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com/" TargetMode="External"/><Relationship Id="rId2" Type="http://schemas.openxmlformats.org/officeDocument/2006/relationships/hyperlink" Target="http://www.actstudent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College entrance exams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The ACT </a:t>
            </a:r>
          </a:p>
          <a:p>
            <a:r>
              <a:rPr lang="en-US" sz="2500" dirty="0" smtClean="0"/>
              <a:t>&amp;</a:t>
            </a:r>
          </a:p>
          <a:p>
            <a:r>
              <a:rPr lang="en-US" sz="2500" dirty="0" smtClean="0"/>
              <a:t>The (newly redesigned) SAT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7812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24944"/>
            <a:ext cx="8534400" cy="1039092"/>
          </a:xfrm>
        </p:spPr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0"/>
            <a:ext cx="11036733" cy="6080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SAT Essay shows how well you understand the passage and use it as the basis for a well-written thought-out discussion</a:t>
            </a:r>
            <a:r>
              <a:rPr lang="en-US" dirty="0" smtClean="0"/>
              <a:t>. The passage will be written for a broad audience, argue a point, examine ideas and be from a published work. </a:t>
            </a:r>
            <a:r>
              <a:rPr lang="en-US" dirty="0"/>
              <a:t>The two people who score your essay will each award between 1 and 4 points in each of these three categories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Reading: A successful essay shows that you understood the passage, including the interplay of central ideas and important details. It also shows an effective use of textual evidence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Analysis: A successful essay shows your understanding of how the author builds an argument by:</a:t>
            </a:r>
          </a:p>
          <a:p>
            <a:pPr marL="0" indent="0">
              <a:buNone/>
            </a:pPr>
            <a:r>
              <a:rPr lang="en-US" dirty="0" smtClean="0"/>
              <a:t>Examining </a:t>
            </a:r>
            <a:r>
              <a:rPr lang="en-US" dirty="0"/>
              <a:t>the author’s use of evidence, reasoning, and other stylistic and persuasive </a:t>
            </a:r>
            <a:r>
              <a:rPr lang="en-US" dirty="0" smtClean="0"/>
              <a:t>techniques &amp; </a:t>
            </a:r>
            <a:r>
              <a:rPr lang="en-US" dirty="0"/>
              <a:t>Supporting and developing claims with well-chosen evidence from the </a:t>
            </a:r>
            <a:r>
              <a:rPr lang="en-US" dirty="0" smtClean="0"/>
              <a:t>passage</a:t>
            </a:r>
            <a:endParaRPr lang="en-US" dirty="0"/>
          </a:p>
          <a:p>
            <a:r>
              <a:rPr lang="en-US" dirty="0"/>
              <a:t>Writing: A successful essay is focused, organized, and precise, with an appropriate style and tone that varies sentence structure and follows the conventions of standard written English.</a:t>
            </a:r>
          </a:p>
          <a:p>
            <a:endParaRPr lang="en-US" dirty="0"/>
          </a:p>
          <a:p>
            <a:r>
              <a:rPr lang="en-US" dirty="0" smtClean="0"/>
              <a:t>You can </a:t>
            </a:r>
            <a:r>
              <a:rPr lang="en-US" dirty="0"/>
              <a:t>look at the SAT Essay rubric, or guidelines, scorers use to evaluate every essay.</a:t>
            </a:r>
          </a:p>
          <a:p>
            <a:r>
              <a:rPr lang="en-US" dirty="0"/>
              <a:t>Who Should Take the SAT with </a:t>
            </a:r>
            <a:r>
              <a:rPr lang="en-US" dirty="0" smtClean="0"/>
              <a:t>Essay: You </a:t>
            </a:r>
            <a:r>
              <a:rPr lang="en-US" dirty="0"/>
              <a:t>don’t have to take the SAT with Essay, but if you do, you’ll be able to apply to schools that require it. </a:t>
            </a:r>
          </a:p>
        </p:txBody>
      </p:sp>
    </p:spTree>
    <p:extLst>
      <p:ext uri="{BB962C8B-B14F-4D97-AF65-F5344CB8AC3E}">
        <p14:creationId xmlns:p14="http://schemas.microsoft.com/office/powerpoint/2010/main" val="3308068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21" y="5665740"/>
            <a:ext cx="8534400" cy="1192260"/>
          </a:xfrm>
        </p:spPr>
        <p:txBody>
          <a:bodyPr/>
          <a:lstStyle/>
          <a:p>
            <a:r>
              <a:rPr lang="en-US" dirty="0" smtClean="0"/>
              <a:t>Sat- new opportunities for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0"/>
            <a:ext cx="8534400" cy="430106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www.khanacademy.org/sat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2" y="1704109"/>
            <a:ext cx="5744297" cy="417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16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0"/>
            <a:ext cx="8534400" cy="5102352"/>
          </a:xfrm>
        </p:spPr>
        <p:txBody>
          <a:bodyPr/>
          <a:lstStyle/>
          <a:p>
            <a:r>
              <a:rPr lang="en-US" dirty="0" smtClean="0"/>
              <a:t>If a student receives accommodations here at Anderson that does not mean they immediately get them on the ACT/SAT</a:t>
            </a:r>
          </a:p>
          <a:p>
            <a:r>
              <a:rPr lang="en-US" dirty="0" smtClean="0"/>
              <a:t>Student must request separately through </a:t>
            </a:r>
            <a:r>
              <a:rPr lang="en-US" dirty="0" err="1" smtClean="0"/>
              <a:t>CollegeBoard</a:t>
            </a:r>
            <a:r>
              <a:rPr lang="en-US" dirty="0" smtClean="0"/>
              <a:t> or ACT and SPED coordinator or 504 coordinator can provide assistance when necessary</a:t>
            </a:r>
            <a:endParaRPr lang="en-US" dirty="0"/>
          </a:p>
          <a:p>
            <a:r>
              <a:rPr lang="en-US" dirty="0" smtClean="0"/>
              <a:t>Accommodations must reflect the assistance that you are currently receiving regularly here at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204" y="5312664"/>
            <a:ext cx="8534400" cy="123951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Registration &amp; fees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768" y="0"/>
            <a:ext cx="9043416" cy="6254496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sz="2200" dirty="0" smtClean="0"/>
          </a:p>
          <a:p>
            <a:endParaRPr lang="en-US" sz="2200" dirty="0"/>
          </a:p>
          <a:p>
            <a:r>
              <a:rPr lang="en-US" sz="2600" dirty="0" smtClean="0"/>
              <a:t>ACT </a:t>
            </a:r>
            <a:r>
              <a:rPr lang="en-US" sz="2600" dirty="0"/>
              <a:t>(No Writing</a:t>
            </a:r>
            <a:r>
              <a:rPr lang="en-US" sz="2600" dirty="0" smtClean="0"/>
              <a:t>)$</a:t>
            </a:r>
            <a:r>
              <a:rPr lang="en-US" sz="2600" b="1" dirty="0" smtClean="0"/>
              <a:t>42.50</a:t>
            </a:r>
          </a:p>
          <a:p>
            <a:r>
              <a:rPr lang="en-US" sz="2600" dirty="0" smtClean="0"/>
              <a:t> Includes </a:t>
            </a:r>
            <a:r>
              <a:rPr lang="en-US" sz="2600" dirty="0"/>
              <a:t>reports for you, your high school, and up to four college choices (if valid codes are provided when you register).</a:t>
            </a:r>
          </a:p>
          <a:p>
            <a:r>
              <a:rPr lang="en-US" sz="2600" dirty="0"/>
              <a:t>ACT with </a:t>
            </a:r>
            <a:r>
              <a:rPr lang="en-US" sz="2600" dirty="0" smtClean="0"/>
              <a:t>writing $</a:t>
            </a:r>
            <a:r>
              <a:rPr lang="en-US" sz="2600" b="1" dirty="0" smtClean="0"/>
              <a:t>58.50</a:t>
            </a:r>
          </a:p>
          <a:p>
            <a:r>
              <a:rPr lang="en-US" sz="2600" b="1" dirty="0" smtClean="0"/>
              <a:t>…………………………………………………………………</a:t>
            </a:r>
          </a:p>
          <a:p>
            <a:r>
              <a:rPr lang="en-US" sz="2600" dirty="0"/>
              <a:t>SAT with essay (</a:t>
            </a:r>
            <a:r>
              <a:rPr lang="en-US" sz="2600" dirty="0" smtClean="0"/>
              <a:t>entire </a:t>
            </a:r>
            <a:r>
              <a:rPr lang="en-US" sz="2600" dirty="0"/>
              <a:t>testing year) </a:t>
            </a:r>
            <a:r>
              <a:rPr lang="en-US" sz="2600" dirty="0" smtClean="0"/>
              <a:t>$</a:t>
            </a:r>
            <a:r>
              <a:rPr lang="en-US" sz="2600" b="1" dirty="0" smtClean="0"/>
              <a:t>57</a:t>
            </a:r>
            <a:endParaRPr lang="en-US" sz="2600" b="1" dirty="0"/>
          </a:p>
          <a:p>
            <a:r>
              <a:rPr lang="en-US" sz="2600" dirty="0"/>
              <a:t>SAT</a:t>
            </a:r>
            <a:r>
              <a:rPr lang="en-US" sz="2600" dirty="0" smtClean="0"/>
              <a:t>*(</a:t>
            </a:r>
            <a:r>
              <a:rPr lang="en-US" sz="2600" dirty="0"/>
              <a:t>March - June)	$</a:t>
            </a:r>
            <a:r>
              <a:rPr lang="en-US" sz="2600" b="1" dirty="0" smtClean="0"/>
              <a:t>45 </a:t>
            </a:r>
            <a:r>
              <a:rPr lang="en-US" sz="2600" dirty="0"/>
              <a:t>(*Students may register for the SAT without the essay starting with the March 2016 </a:t>
            </a:r>
            <a:r>
              <a:rPr lang="en-US" sz="2600" dirty="0" smtClean="0"/>
              <a:t>administration)</a:t>
            </a:r>
            <a:r>
              <a:rPr lang="en-US" sz="2600" dirty="0"/>
              <a:t>	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SAT Subject Tests</a:t>
            </a:r>
          </a:p>
          <a:p>
            <a:r>
              <a:rPr lang="en-US" sz="2600" dirty="0"/>
              <a:t>Basic registration fee (per registration) $</a:t>
            </a:r>
            <a:r>
              <a:rPr lang="en-US" sz="2600" b="1" dirty="0"/>
              <a:t>26</a:t>
            </a:r>
          </a:p>
          <a:p>
            <a:r>
              <a:rPr lang="en-US" sz="2600" dirty="0"/>
              <a:t>Language with Listening Tests add $</a:t>
            </a:r>
            <a:r>
              <a:rPr lang="en-US" sz="2600" b="1" dirty="0"/>
              <a:t>26</a:t>
            </a:r>
          </a:p>
          <a:p>
            <a:pPr marL="0" indent="0">
              <a:buNone/>
            </a:pPr>
            <a:r>
              <a:rPr lang="en-US" sz="2600" dirty="0" smtClean="0"/>
              <a:t>	All </a:t>
            </a:r>
            <a:r>
              <a:rPr lang="en-US" sz="2600" dirty="0"/>
              <a:t>other SAT Subject Tests add $</a:t>
            </a:r>
            <a:r>
              <a:rPr lang="en-US" sz="2600" b="1" dirty="0"/>
              <a:t>18</a:t>
            </a:r>
            <a:r>
              <a:rPr lang="en-US" sz="2600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80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Thanks &amp; enjoy the rest of evening!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46888"/>
            <a:ext cx="8534400" cy="4645152"/>
          </a:xfrm>
        </p:spPr>
        <p:txBody>
          <a:bodyPr/>
          <a:lstStyle/>
          <a:p>
            <a:r>
              <a:rPr lang="en-US" dirty="0" smtClean="0"/>
              <a:t>For fee waiver information for either exam, please contact your school counselor</a:t>
            </a:r>
          </a:p>
          <a:p>
            <a:endParaRPr lang="en-US" dirty="0" smtClean="0"/>
          </a:p>
          <a:p>
            <a:r>
              <a:rPr lang="en-US" dirty="0" smtClean="0"/>
              <a:t>Information courtesy of:</a:t>
            </a:r>
          </a:p>
          <a:p>
            <a:r>
              <a:rPr lang="en-US" dirty="0" smtClean="0">
                <a:hlinkClick r:id="rId2"/>
              </a:rPr>
              <a:t>www.actstudent.org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www.collegeboard.com</a:t>
            </a:r>
            <a:endParaRPr lang="en-US" dirty="0" smtClean="0"/>
          </a:p>
          <a:p>
            <a:r>
              <a:rPr lang="en-US" dirty="0" smtClean="0"/>
              <a:t>New York Times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6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74887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Our agenda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2296"/>
            <a:ext cx="8459660" cy="5001768"/>
          </a:xfrm>
        </p:spPr>
        <p:txBody>
          <a:bodyPr>
            <a:normAutofit/>
          </a:bodyPr>
          <a:lstStyle/>
          <a:p>
            <a:r>
              <a:rPr lang="en-US" dirty="0" smtClean="0"/>
              <a:t>1) Purpose of college entrance exams</a:t>
            </a:r>
          </a:p>
          <a:p>
            <a:r>
              <a:rPr lang="en-US" dirty="0" smtClean="0"/>
              <a:t>2) ACT- scoring &amp; subject areas</a:t>
            </a:r>
          </a:p>
          <a:p>
            <a:r>
              <a:rPr lang="en-US" dirty="0" smtClean="0"/>
              <a:t>3) SAT- scoring &amp; subject areas</a:t>
            </a:r>
          </a:p>
          <a:p>
            <a:r>
              <a:rPr lang="en-US" dirty="0" smtClean="0"/>
              <a:t>4) SAT- changes to the Spring exam</a:t>
            </a:r>
          </a:p>
          <a:p>
            <a:r>
              <a:rPr lang="en-US" dirty="0"/>
              <a:t>5</a:t>
            </a:r>
            <a:r>
              <a:rPr lang="en-US" dirty="0" smtClean="0"/>
              <a:t>) SAT subject area tests</a:t>
            </a:r>
          </a:p>
          <a:p>
            <a:r>
              <a:rPr lang="en-US" dirty="0"/>
              <a:t>6</a:t>
            </a:r>
            <a:r>
              <a:rPr lang="en-US" dirty="0" smtClean="0"/>
              <a:t>) What you need to know about the new SAT</a:t>
            </a:r>
          </a:p>
          <a:p>
            <a:r>
              <a:rPr lang="en-US" dirty="0"/>
              <a:t>7</a:t>
            </a:r>
            <a:r>
              <a:rPr lang="en-US" dirty="0" smtClean="0"/>
              <a:t>) Accommodations</a:t>
            </a:r>
          </a:p>
          <a:p>
            <a:r>
              <a:rPr lang="en-US" dirty="0"/>
              <a:t>8</a:t>
            </a:r>
            <a:r>
              <a:rPr lang="en-US" dirty="0" smtClean="0"/>
              <a:t>) Registration &amp; fees</a:t>
            </a:r>
          </a:p>
          <a:p>
            <a:r>
              <a:rPr lang="en-US" dirty="0"/>
              <a:t>9</a:t>
            </a:r>
            <a:r>
              <a:rPr lang="en-US" dirty="0" smtClean="0"/>
              <a:t>) Prep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2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536" y="4910328"/>
            <a:ext cx="8534400" cy="1371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role of a college entrance exam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0"/>
            <a:ext cx="8534400" cy="5349240"/>
          </a:xfrm>
        </p:spPr>
        <p:txBody>
          <a:bodyPr>
            <a:normAutofit/>
          </a:bodyPr>
          <a:lstStyle/>
          <a:p>
            <a:r>
              <a:rPr lang="en-US" dirty="0" smtClean="0"/>
              <a:t>Standardized test used in the application &amp; admissions process of higher education institutions</a:t>
            </a:r>
          </a:p>
          <a:p>
            <a:r>
              <a:rPr lang="en-US" dirty="0" smtClean="0"/>
              <a:t>Often used in conjunction with a student’s GPA or school performance to determine eligibility or readiness for a college</a:t>
            </a:r>
          </a:p>
          <a:p>
            <a:r>
              <a:rPr lang="en-US" dirty="0" smtClean="0"/>
              <a:t>Commonly taken during springtime of junior year, but many students take it earlier or during the first half of senior year</a:t>
            </a:r>
          </a:p>
          <a:p>
            <a:r>
              <a:rPr lang="en-US" dirty="0" smtClean="0"/>
              <a:t>May be taken multiple times and schools accept the highest composite score (and in some cases ‘</a:t>
            </a:r>
            <a:r>
              <a:rPr lang="en-US" dirty="0" err="1" smtClean="0"/>
              <a:t>superscore</a:t>
            </a:r>
            <a:r>
              <a:rPr lang="en-US" dirty="0" smtClean="0"/>
              <a:t>’ each section)</a:t>
            </a:r>
          </a:p>
          <a:p>
            <a:r>
              <a:rPr lang="en-US" dirty="0" smtClean="0"/>
              <a:t>Should I take the ACT or SAT? Both are accepted in all American universities plus, according </a:t>
            </a:r>
            <a:r>
              <a:rPr lang="en-US" dirty="0"/>
              <a:t>to William R. Fitzsimmons, Harvard’s dean of admissions </a:t>
            </a:r>
            <a:r>
              <a:rPr lang="en-US" dirty="0" smtClean="0"/>
              <a:t>in an article from the New </a:t>
            </a:r>
            <a:r>
              <a:rPr lang="en-US" dirty="0"/>
              <a:t>York </a:t>
            </a:r>
            <a:r>
              <a:rPr lang="en-US" dirty="0" smtClean="0"/>
              <a:t>Times, </a:t>
            </a:r>
            <a:r>
              <a:rPr lang="en-US" dirty="0"/>
              <a:t>“The tests predict college performance equally well, and despite urban legend, most people do about as well on one as on the </a:t>
            </a:r>
            <a:r>
              <a:rPr lang="en-US" dirty="0" smtClean="0"/>
              <a:t>other.” So try either or both if you wish!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0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615348"/>
            <a:ext cx="8534400" cy="1507067"/>
          </a:xfrm>
        </p:spPr>
        <p:txBody>
          <a:bodyPr/>
          <a:lstStyle/>
          <a:p>
            <a:r>
              <a:rPr lang="en-US" dirty="0" smtClean="0"/>
              <a:t>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91440"/>
            <a:ext cx="8534400" cy="5111496"/>
          </a:xfrm>
        </p:spPr>
        <p:txBody>
          <a:bodyPr>
            <a:normAutofit/>
          </a:bodyPr>
          <a:lstStyle/>
          <a:p>
            <a:r>
              <a:rPr lang="en-US" dirty="0" smtClean="0"/>
              <a:t>English: </a:t>
            </a:r>
            <a:r>
              <a:rPr lang="en-US" dirty="0"/>
              <a:t>	</a:t>
            </a:r>
            <a:r>
              <a:rPr lang="en-US" i="1" dirty="0"/>
              <a:t>75 questions 	45 minutes </a:t>
            </a:r>
            <a:r>
              <a:rPr lang="en-US" dirty="0"/>
              <a:t>	Measures standard written English and rhetorical skills.</a:t>
            </a:r>
          </a:p>
          <a:p>
            <a:r>
              <a:rPr lang="en-US" dirty="0" smtClean="0"/>
              <a:t>Mathematics:</a:t>
            </a:r>
            <a:r>
              <a:rPr lang="en-US" dirty="0"/>
              <a:t>	</a:t>
            </a:r>
            <a:r>
              <a:rPr lang="en-US" i="1" dirty="0"/>
              <a:t>60 questions 	60 minutes </a:t>
            </a:r>
            <a:r>
              <a:rPr lang="en-US" dirty="0"/>
              <a:t>	Measures mathematical skills students have typically acquired in courses taken up to the beginning of grade 12.</a:t>
            </a:r>
          </a:p>
          <a:p>
            <a:r>
              <a:rPr lang="en-US" dirty="0" smtClean="0"/>
              <a:t>Reading:</a:t>
            </a:r>
            <a:r>
              <a:rPr lang="en-US" dirty="0"/>
              <a:t>	</a:t>
            </a:r>
            <a:r>
              <a:rPr lang="en-US" i="1" dirty="0"/>
              <a:t>40 questions 	35 minutes </a:t>
            </a:r>
            <a:r>
              <a:rPr lang="en-US" dirty="0"/>
              <a:t>	Measures reading comprehension.</a:t>
            </a:r>
          </a:p>
          <a:p>
            <a:r>
              <a:rPr lang="en-US" dirty="0" smtClean="0"/>
              <a:t>Science: </a:t>
            </a:r>
            <a:r>
              <a:rPr lang="en-US" dirty="0"/>
              <a:t>	</a:t>
            </a:r>
            <a:r>
              <a:rPr lang="en-US" i="1" dirty="0"/>
              <a:t>40 questions 	35 minutes </a:t>
            </a:r>
            <a:r>
              <a:rPr lang="en-US" dirty="0"/>
              <a:t>	Measures the interpretation, analysis, evaluation, reasoning, and problem-solving skills required in the natural sciences.</a:t>
            </a:r>
          </a:p>
          <a:p>
            <a:r>
              <a:rPr lang="en-US" b="1" dirty="0"/>
              <a:t>Optional</a:t>
            </a:r>
            <a:r>
              <a:rPr lang="en-US" dirty="0"/>
              <a:t> Writing </a:t>
            </a:r>
            <a:r>
              <a:rPr lang="en-US" dirty="0" smtClean="0"/>
              <a:t>Test: </a:t>
            </a:r>
            <a:r>
              <a:rPr lang="en-US" dirty="0"/>
              <a:t>	</a:t>
            </a:r>
            <a:r>
              <a:rPr lang="en-US" i="1" dirty="0"/>
              <a:t>1 prompt 	40 minutes </a:t>
            </a:r>
            <a:r>
              <a:rPr lang="en-US" dirty="0"/>
              <a:t>	Measures writing skills emphasized in high school English classes and in entry-level college composition courses.</a:t>
            </a:r>
          </a:p>
        </p:txBody>
      </p:sp>
    </p:spTree>
    <p:extLst>
      <p:ext uri="{BB962C8B-B14F-4D97-AF65-F5344CB8AC3E}">
        <p14:creationId xmlns:p14="http://schemas.microsoft.com/office/powerpoint/2010/main" val="103155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956048"/>
            <a:ext cx="8534400" cy="1507067"/>
          </a:xfrm>
        </p:spPr>
        <p:txBody>
          <a:bodyPr/>
          <a:lstStyle/>
          <a:p>
            <a:r>
              <a:rPr lang="en-US" dirty="0" smtClean="0"/>
              <a:t>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4008"/>
            <a:ext cx="8534400" cy="5449824"/>
          </a:xfrm>
        </p:spPr>
        <p:txBody>
          <a:bodyPr>
            <a:noAutofit/>
          </a:bodyPr>
          <a:lstStyle/>
          <a:p>
            <a:r>
              <a:rPr lang="en-US" dirty="0"/>
              <a:t>Find your...</a:t>
            </a:r>
          </a:p>
          <a:p>
            <a:r>
              <a:rPr lang="en-US" b="1" dirty="0"/>
              <a:t>Composite </a:t>
            </a:r>
            <a:r>
              <a:rPr lang="en-US" b="1" dirty="0" smtClean="0"/>
              <a:t>Score </a:t>
            </a:r>
            <a:r>
              <a:rPr lang="en-US" dirty="0" smtClean="0"/>
              <a:t>out </a:t>
            </a:r>
            <a:r>
              <a:rPr lang="en-US" dirty="0"/>
              <a:t>of </a:t>
            </a:r>
            <a:r>
              <a:rPr lang="en-US" b="1" dirty="0"/>
              <a:t>36 possible points</a:t>
            </a:r>
          </a:p>
          <a:p>
            <a:endParaRPr lang="en-US" dirty="0" smtClean="0"/>
          </a:p>
          <a:p>
            <a:r>
              <a:rPr lang="en-US" dirty="0" smtClean="0"/>
              <a:t>ENGLISH: x out of 36</a:t>
            </a:r>
            <a:endParaRPr lang="en-US" dirty="0"/>
          </a:p>
          <a:p>
            <a:r>
              <a:rPr lang="en-US" dirty="0"/>
              <a:t>+</a:t>
            </a:r>
          </a:p>
          <a:p>
            <a:r>
              <a:rPr lang="en-US" dirty="0"/>
              <a:t>MATHEMATICS: x out </a:t>
            </a:r>
            <a:r>
              <a:rPr lang="en-US" dirty="0" smtClean="0"/>
              <a:t>of 36</a:t>
            </a:r>
            <a:endParaRPr lang="en-US" dirty="0"/>
          </a:p>
          <a:p>
            <a:r>
              <a:rPr lang="en-US" dirty="0"/>
              <a:t>+</a:t>
            </a:r>
          </a:p>
          <a:p>
            <a:r>
              <a:rPr lang="en-US" dirty="0"/>
              <a:t>READING: x out </a:t>
            </a:r>
            <a:r>
              <a:rPr lang="en-US" dirty="0" smtClean="0"/>
              <a:t>of 36</a:t>
            </a:r>
            <a:endParaRPr lang="en-US" dirty="0"/>
          </a:p>
          <a:p>
            <a:r>
              <a:rPr lang="en-US" dirty="0"/>
              <a:t>+</a:t>
            </a:r>
          </a:p>
          <a:p>
            <a:r>
              <a:rPr lang="en-US" dirty="0"/>
              <a:t>SCIENCE: x out </a:t>
            </a:r>
            <a:r>
              <a:rPr lang="en-US" dirty="0" smtClean="0"/>
              <a:t>of 36</a:t>
            </a:r>
            <a:endParaRPr lang="en-US" dirty="0"/>
          </a:p>
          <a:p>
            <a:r>
              <a:rPr lang="en-US" dirty="0" smtClean="0"/>
              <a:t>divided </a:t>
            </a:r>
            <a:r>
              <a:rPr lang="en-US" dirty="0"/>
              <a:t>by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2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4008"/>
            <a:ext cx="8534400" cy="6181344"/>
          </a:xfrm>
        </p:spPr>
        <p:txBody>
          <a:bodyPr/>
          <a:lstStyle/>
          <a:p>
            <a:r>
              <a:rPr lang="en-US" dirty="0" smtClean="0"/>
              <a:t>Scoring: </a:t>
            </a:r>
            <a:r>
              <a:rPr lang="en-US" dirty="0"/>
              <a:t>T</a:t>
            </a:r>
            <a:r>
              <a:rPr lang="en-US" dirty="0" smtClean="0"/>
              <a:t>est scored 400-1600 with optional essay scored separately.</a:t>
            </a:r>
          </a:p>
          <a:p>
            <a:r>
              <a:rPr lang="en-US" dirty="0" smtClean="0"/>
              <a:t>Sections: EVIDENCE BASED READING &amp; WRITING; MATH; OPTIONAL ESSAY</a:t>
            </a:r>
          </a:p>
          <a:p>
            <a:r>
              <a:rPr lang="en-US" dirty="0" smtClean="0"/>
              <a:t>Old test = 3 hours 45 </a:t>
            </a:r>
            <a:r>
              <a:rPr lang="en-US" dirty="0" err="1" smtClean="0"/>
              <a:t>mins</a:t>
            </a:r>
            <a:r>
              <a:rPr lang="en-US" dirty="0" smtClean="0"/>
              <a:t>; New test= 3 hours</a:t>
            </a:r>
          </a:p>
          <a:p>
            <a:r>
              <a:rPr lang="en-US" dirty="0" smtClean="0"/>
              <a:t>Optional essay= additional 50 </a:t>
            </a:r>
            <a:r>
              <a:rPr lang="en-US" dirty="0" err="1" smtClean="0"/>
              <a:t>mins</a:t>
            </a:r>
            <a:endParaRPr lang="en-US" dirty="0" smtClean="0"/>
          </a:p>
          <a:p>
            <a:r>
              <a:rPr lang="en-US" dirty="0" smtClean="0"/>
              <a:t>New test focused on knowledge, skills &amp; understanding versus being tested on general reasoning skills</a:t>
            </a:r>
          </a:p>
          <a:p>
            <a:r>
              <a:rPr lang="en-US" dirty="0" smtClean="0"/>
              <a:t>Less complex scoring and no penalty for incorrect answers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4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0312"/>
            <a:ext cx="8534400" cy="4965192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Subject area tests: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20 SAT Subject Tests in five general subject areas: English, history, languages, mathematics and science. T</a:t>
            </a:r>
            <a:r>
              <a:rPr lang="en-US" dirty="0" smtClean="0"/>
              <a:t>he subjects are…</a:t>
            </a:r>
          </a:p>
          <a:p>
            <a:pPr marL="0" indent="0">
              <a:buNone/>
            </a:pPr>
            <a:r>
              <a:rPr lang="en-US" dirty="0" smtClean="0"/>
              <a:t>MATHEMATICS LEVEL 1; MATHEMATICS LEVEL 2; BIOLOGY; CHEMISTRY; PHYSICS; LITERATURE; US HISTORY; WORLD HISTORY; SPANISH; FRENCH; CHINESE; ITALIAN; GERMAN; MODERN HEBREW; LATIN; JAPANESE; KOREAN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Subject Test is an hour long. They are all multiple-choice and scored on a 200–800 scale.</a:t>
            </a:r>
          </a:p>
          <a:p>
            <a:pPr marL="0" indent="0">
              <a:buNone/>
            </a:pPr>
            <a:r>
              <a:rPr lang="en-US" dirty="0" smtClean="0"/>
              <a:t>Subject </a:t>
            </a:r>
            <a:r>
              <a:rPr lang="en-US" dirty="0"/>
              <a:t>Tests test you on your knowledge of subjects on a high school level. The best way to prepare is to take the relevant courses and work hard in them</a:t>
            </a:r>
            <a:r>
              <a:rPr lang="en-US" dirty="0" smtClean="0"/>
              <a:t>. You only take subject tests if it is specified by the college/university to which you have applied.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1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806758"/>
            <a:ext cx="8534400" cy="1187641"/>
          </a:xfrm>
        </p:spPr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Details regarding </a:t>
            </a:r>
            <a:r>
              <a:rPr lang="en-US" dirty="0" smtClean="0"/>
              <a:t>7</a:t>
            </a:r>
          </a:p>
          <a:p>
            <a:r>
              <a:rPr lang="en-US" dirty="0" smtClean="0"/>
              <a:t> </a:t>
            </a:r>
            <a:r>
              <a:rPr lang="en-US" dirty="0"/>
              <a:t>key changes </a:t>
            </a:r>
            <a:endParaRPr lang="en-US" dirty="0" smtClean="0"/>
          </a:p>
          <a:p>
            <a:r>
              <a:rPr lang="en-US" dirty="0" smtClean="0"/>
              <a:t>found </a:t>
            </a:r>
            <a:r>
              <a:rPr lang="en-US" dirty="0"/>
              <a:t>on handout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0539" y="235528"/>
            <a:ext cx="8534400" cy="486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71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361708"/>
            <a:ext cx="8534400" cy="1094509"/>
          </a:xfrm>
        </p:spPr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0"/>
            <a:ext cx="10607243" cy="6016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essay now has the same prompt every time-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prompt (question) shown below, or a nearly identical one, is used every time the new SAT is given.</a:t>
            </a:r>
          </a:p>
          <a:p>
            <a:r>
              <a:rPr lang="en-US" dirty="0"/>
              <a:t>Important:</a:t>
            </a:r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you read the passage below, consider how [the author] </a:t>
            </a:r>
            <a:r>
              <a:rPr lang="en-US" dirty="0" smtClean="0"/>
              <a:t>uses evidence</a:t>
            </a:r>
            <a:r>
              <a:rPr lang="en-US" dirty="0"/>
              <a:t>, such as facts or examples, to support </a:t>
            </a:r>
            <a:r>
              <a:rPr lang="en-US" dirty="0" smtClean="0"/>
              <a:t>claims, reasoning </a:t>
            </a:r>
            <a:r>
              <a:rPr lang="en-US" dirty="0"/>
              <a:t>to develop ideas and to connect claims and </a:t>
            </a:r>
            <a:r>
              <a:rPr lang="en-US" dirty="0" smtClean="0"/>
              <a:t>evidence; stylistic </a:t>
            </a:r>
            <a:r>
              <a:rPr lang="en-US" dirty="0"/>
              <a:t>or persuasive elements, such as word choice or appeals to emotion, to add power to the ideas expressed.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Write </a:t>
            </a:r>
            <a:r>
              <a:rPr lang="en-US" dirty="0"/>
              <a:t>an essay in which you explain how [the author] builds an argument to persuade [his/her] audience that [author’s claim]. In your essay, analyze how [the author] uses one or more of the features listed above (or features of your own choice) to strengthen the logic and persuasiveness of [his/her] argument. Be sure that your analysis focuses on the most relevant features of the passage. Your essay should not explain whether you agree with [the author’s] claims, but rather explain how the author builds an argument to persuade [his/her] audience.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1625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474</TotalTime>
  <Words>1074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3</vt:lpstr>
      <vt:lpstr>Slice</vt:lpstr>
      <vt:lpstr>College entrance exams</vt:lpstr>
      <vt:lpstr>Our agenda</vt:lpstr>
      <vt:lpstr>The role of a college entrance exam</vt:lpstr>
      <vt:lpstr>ACT</vt:lpstr>
      <vt:lpstr>ACT </vt:lpstr>
      <vt:lpstr>SAT</vt:lpstr>
      <vt:lpstr>Sat</vt:lpstr>
      <vt:lpstr>SAT</vt:lpstr>
      <vt:lpstr>sat</vt:lpstr>
      <vt:lpstr>sat</vt:lpstr>
      <vt:lpstr>Sat- new opportunities for prep</vt:lpstr>
      <vt:lpstr>accommodations</vt:lpstr>
      <vt:lpstr>Registration &amp; fees</vt:lpstr>
      <vt:lpstr>Thanks &amp; enjoy the rest of evening!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entrance exams</dc:title>
  <dc:creator>Gareth Horwood</dc:creator>
  <cp:lastModifiedBy>Gareth Horwood</cp:lastModifiedBy>
  <cp:revision>30</cp:revision>
  <dcterms:created xsi:type="dcterms:W3CDTF">2015-11-06T20:34:02Z</dcterms:created>
  <dcterms:modified xsi:type="dcterms:W3CDTF">2016-11-15T18:57:26Z</dcterms:modified>
</cp:coreProperties>
</file>