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Lst>
  <p:sldSz cx="9144000" cy="5143500" type="screen16x9"/>
  <p:notesSz cx="6858000" cy="9144000"/>
  <p:embeddedFontLst>
    <p:embeddedFont>
      <p:font typeface="Comfortaa" panose="020B0604020202020204" charset="0"/>
      <p:regular r:id="rId29"/>
      <p:bold r:id="rId30"/>
    </p:embeddedFont>
    <p:embeddedFont>
      <p:font typeface="Montserrat"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Oswald" panose="020B0604020202020204" charset="0"/>
      <p:regular r:id="rId39"/>
      <p:bold r:id="rId40"/>
    </p:embeddedFont>
    <p:embeddedFont>
      <p:font typeface="Playfair Display" panose="020B0604020202020204" charset="0"/>
      <p:regular r:id="rId41"/>
      <p:bold r:id="rId42"/>
      <p:italic r:id="rId43"/>
      <p:boldItalic r:id="rId44"/>
    </p:embeddedFont>
    <p:embeddedFont>
      <p:font typeface="PT Sans Narrow" panose="020B0604020202020204" charset="0"/>
      <p:regular r:id="rId45"/>
      <p:bold r:id="rId46"/>
    </p:embeddedFont>
    <p:embeddedFont>
      <p:font typeface="Roboto" panose="020B060402020202020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a13a8bf15_0_3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a13a8bf15_0_3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a13a8bf15_0_1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a13a8bf15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a13a8bf15_0_3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a13a8bf15_0_3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a13a8bf15_0_3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a13a8bf15_0_3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a13a8bf15_0_3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a13a8bf15_0_3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7b059729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7b059729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7b059729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7b059729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a13a8bf15_0_4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a13a8bf15_0_4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a13a8bf15_0_3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a13a8bf15_0_3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a13a8bf15_0_1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a13a8bf15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7b05972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7b05972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a13a8bf15_0_4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a13a8bf15_0_4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7b059729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7b059729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c7b059729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c7b059729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7b059729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7b059729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7b059729d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7b059729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a13a8bf15_0_4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a13a8bf15_0_4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a13a8bf15_0_1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a13a8bf15_0_1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7b059729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7b05972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a13a8bf15_0_3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a13a8bf15_0_3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7b059729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7b059729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7b059729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7b059729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7b059729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7b059729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a13a8bf15_0_3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a13a8bf15_0_3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81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linkprotect.cudasvc.com/url?a=https%3a%2f%2fmoney.com%2fbest-colleges%2f&amp;c=E,1,EQ_goVaJEtehbRQ39qjXZbk6wBsu7xGeUW3HzxfYcYHEZQn9abIFaWLd7_BaWZyz3OjslE2UGZ3tDe9mCzgKFdwl9fsy5NJLt9IK1BwIcI6plV4W9cqPh0lnWA,,&amp;typo=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finaid.org/" TargetMode="External"/><Relationship Id="rId7" Type="http://schemas.openxmlformats.org/officeDocument/2006/relationships/hyperlink" Target="https://opportunity.collegeboard.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collegegreenlight.com/" TargetMode="External"/><Relationship Id="rId5" Type="http://schemas.openxmlformats.org/officeDocument/2006/relationships/hyperlink" Target="http://www.scholarshipsforhispanics.org/" TargetMode="External"/><Relationship Id="rId4" Type="http://schemas.openxmlformats.org/officeDocument/2006/relationships/hyperlink" Target="http://www.fastweb.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catherine.painter@austinisd.org" TargetMode="External"/><Relationship Id="rId2" Type="http://schemas.openxmlformats.org/officeDocument/2006/relationships/hyperlink" Target="mailto:pamela.Mason@austinisd.org"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3650" y="468705"/>
            <a:ext cx="7136700" cy="15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800" b="1">
                <a:solidFill>
                  <a:srgbClr val="000000"/>
                </a:solidFill>
                <a:highlight>
                  <a:srgbClr val="FFFF00"/>
                </a:highlight>
                <a:latin typeface="Playfair Display"/>
                <a:ea typeface="Playfair Display"/>
                <a:cs typeface="Playfair Display"/>
                <a:sym typeface="Playfair Display"/>
              </a:rPr>
              <a:t>College 101</a:t>
            </a:r>
            <a:endParaRPr>
              <a:highlight>
                <a:srgbClr val="FFFF00"/>
              </a:highlight>
            </a:endParaRPr>
          </a:p>
        </p:txBody>
      </p:sp>
      <p:sp>
        <p:nvSpPr>
          <p:cNvPr id="67" name="Google Shape;67;p13"/>
          <p:cNvSpPr txBox="1">
            <a:spLocks noGrp="1"/>
          </p:cNvSpPr>
          <p:nvPr>
            <p:ph type="subTitle" idx="1"/>
          </p:nvPr>
        </p:nvSpPr>
        <p:spPr>
          <a:xfrm>
            <a:off x="2571775" y="2127100"/>
            <a:ext cx="4302300" cy="2031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4089" b="1">
                <a:solidFill>
                  <a:srgbClr val="000000"/>
                </a:solidFill>
                <a:latin typeface="Montserrat"/>
                <a:ea typeface="Montserrat"/>
                <a:cs typeface="Montserrat"/>
                <a:sym typeface="Montserrat"/>
              </a:rPr>
              <a:t>Pamela Mason</a:t>
            </a:r>
            <a:endParaRPr sz="4089"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sz="4089" b="1">
                <a:solidFill>
                  <a:srgbClr val="000000"/>
                </a:solidFill>
                <a:latin typeface="Montserrat"/>
                <a:ea typeface="Montserrat"/>
                <a:cs typeface="Montserrat"/>
                <a:sym typeface="Montserrat"/>
              </a:rPr>
              <a:t>College/Career Advisor</a:t>
            </a:r>
            <a:endParaRPr sz="4089"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sz="4089" b="1">
                <a:solidFill>
                  <a:srgbClr val="000000"/>
                </a:solidFill>
                <a:latin typeface="Montserrat"/>
                <a:ea typeface="Montserrat"/>
                <a:cs typeface="Montserrat"/>
                <a:sym typeface="Montserrat"/>
              </a:rPr>
              <a:t>512-414-0909</a:t>
            </a:r>
            <a:endParaRPr sz="4089"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sz="4089" b="1">
                <a:solidFill>
                  <a:srgbClr val="000000"/>
                </a:solidFill>
                <a:latin typeface="Montserrat"/>
                <a:ea typeface="Montserrat"/>
                <a:cs typeface="Montserrat"/>
                <a:sym typeface="Montserrat"/>
              </a:rPr>
              <a:t>pamela.mason@austinisd.org</a:t>
            </a:r>
            <a:endParaRPr sz="4089" b="1">
              <a:solidFill>
                <a:srgbClr val="000000"/>
              </a:solidFill>
              <a:latin typeface="Montserrat"/>
              <a:ea typeface="Montserrat"/>
              <a:cs typeface="Montserrat"/>
              <a:sym typeface="Montserrat"/>
            </a:endParaRPr>
          </a:p>
          <a:p>
            <a:pPr marL="0" lvl="0" indent="0" algn="l" rtl="0">
              <a:spcBef>
                <a:spcPts val="0"/>
              </a:spcBef>
              <a:spcAft>
                <a:spcPts val="0"/>
              </a:spcAft>
              <a:buNone/>
            </a:pPr>
            <a:endParaRPr sz="4089" b="1">
              <a:solidFill>
                <a:srgbClr val="000000"/>
              </a:solidFill>
              <a:latin typeface="Montserrat"/>
              <a:ea typeface="Montserrat"/>
              <a:cs typeface="Montserrat"/>
              <a:sym typeface="Montserrat"/>
            </a:endParaRPr>
          </a:p>
          <a:p>
            <a:pPr marL="0" lvl="0" indent="0" algn="l" rtl="0">
              <a:spcBef>
                <a:spcPts val="0"/>
              </a:spcBef>
              <a:spcAft>
                <a:spcPts val="0"/>
              </a:spcAft>
              <a:buNone/>
            </a:pPr>
            <a:endParaRPr sz="2400" b="1">
              <a:latin typeface="Montserrat"/>
              <a:ea typeface="Montserrat"/>
              <a:cs typeface="Montserrat"/>
              <a:sym typeface="Montserrat"/>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235750" y="191900"/>
            <a:ext cx="4045200" cy="93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Application</a:t>
            </a:r>
            <a:endParaRPr/>
          </a:p>
        </p:txBody>
      </p:sp>
      <p:sp>
        <p:nvSpPr>
          <p:cNvPr id="131" name="Google Shape;131;p22"/>
          <p:cNvSpPr txBox="1">
            <a:spLocks noGrp="1"/>
          </p:cNvSpPr>
          <p:nvPr>
            <p:ph type="body" idx="2"/>
          </p:nvPr>
        </p:nvSpPr>
        <p:spPr>
          <a:xfrm>
            <a:off x="4950625" y="300050"/>
            <a:ext cx="3825900" cy="3278400"/>
          </a:xfrm>
          <a:prstGeom prst="rect">
            <a:avLst/>
          </a:prstGeom>
        </p:spPr>
        <p:txBody>
          <a:bodyPr spcFirstLastPara="1" wrap="square" lIns="91425" tIns="91425" rIns="91425" bIns="91425" anchor="ctr" anchorCtr="0">
            <a:normAutofit lnSpcReduction="10000"/>
          </a:bodyPr>
          <a:lstStyle/>
          <a:p>
            <a:pPr marL="342900" lvl="0" indent="0" algn="l" rtl="0">
              <a:spcBef>
                <a:spcPts val="800"/>
              </a:spcBef>
              <a:spcAft>
                <a:spcPts val="0"/>
              </a:spcAft>
              <a:buClr>
                <a:schemeClr val="dk2"/>
              </a:buClr>
              <a:buSzPts val="1100"/>
              <a:buFont typeface="Arial"/>
              <a:buNone/>
            </a:pPr>
            <a:r>
              <a:rPr lang="en" sz="1400" b="1" u="sng">
                <a:solidFill>
                  <a:srgbClr val="000000"/>
                </a:solidFill>
                <a:latin typeface="Arial"/>
                <a:ea typeface="Arial"/>
                <a:cs typeface="Arial"/>
                <a:sym typeface="Arial"/>
              </a:rPr>
              <a:t>ApplyTexas.org</a:t>
            </a:r>
            <a:r>
              <a:rPr lang="en" sz="1400" b="1">
                <a:solidFill>
                  <a:srgbClr val="000000"/>
                </a:solidFill>
                <a:latin typeface="Arial"/>
                <a:ea typeface="Arial"/>
                <a:cs typeface="Arial"/>
                <a:sym typeface="Arial"/>
              </a:rPr>
              <a:t> is the application for all public universities in Texas and select private schools.</a:t>
            </a:r>
            <a:endParaRPr sz="1400" b="1">
              <a:solidFill>
                <a:srgbClr val="000000"/>
              </a:solidFill>
              <a:latin typeface="Arial"/>
              <a:ea typeface="Arial"/>
              <a:cs typeface="Arial"/>
              <a:sym typeface="Arial"/>
            </a:endParaRPr>
          </a:p>
          <a:p>
            <a:pPr marL="342900" lvl="0" indent="0" algn="l" rtl="0">
              <a:spcBef>
                <a:spcPts val="800"/>
              </a:spcBef>
              <a:spcAft>
                <a:spcPts val="0"/>
              </a:spcAft>
              <a:buClr>
                <a:schemeClr val="dk2"/>
              </a:buClr>
              <a:buSzPts val="1100"/>
              <a:buFont typeface="Arial"/>
              <a:buNone/>
            </a:pPr>
            <a:r>
              <a:rPr lang="en" sz="1400" b="1" u="sng">
                <a:solidFill>
                  <a:srgbClr val="000000"/>
                </a:solidFill>
                <a:latin typeface="Arial"/>
                <a:ea typeface="Arial"/>
                <a:cs typeface="Arial"/>
                <a:sym typeface="Arial"/>
              </a:rPr>
              <a:t>CommonApp.org</a:t>
            </a:r>
            <a:r>
              <a:rPr lang="en" sz="1400" b="1">
                <a:solidFill>
                  <a:srgbClr val="000000"/>
                </a:solidFill>
                <a:latin typeface="Arial"/>
                <a:ea typeface="Arial"/>
                <a:cs typeface="Arial"/>
                <a:sym typeface="Arial"/>
              </a:rPr>
              <a:t> is the application for over 400 public and private schools across the country.</a:t>
            </a:r>
            <a:endParaRPr sz="1400" b="1">
              <a:solidFill>
                <a:srgbClr val="000000"/>
              </a:solidFill>
              <a:latin typeface="Arial"/>
              <a:ea typeface="Arial"/>
              <a:cs typeface="Arial"/>
              <a:sym typeface="Arial"/>
            </a:endParaRPr>
          </a:p>
          <a:p>
            <a:pPr marL="342900" lvl="0" indent="0" algn="l" rtl="0">
              <a:spcBef>
                <a:spcPts val="800"/>
              </a:spcBef>
              <a:spcAft>
                <a:spcPts val="0"/>
              </a:spcAft>
              <a:buClr>
                <a:schemeClr val="dk2"/>
              </a:buClr>
              <a:buSzPts val="1100"/>
              <a:buFont typeface="Arial"/>
              <a:buNone/>
            </a:pPr>
            <a:r>
              <a:rPr lang="en" sz="1400" b="1" u="sng">
                <a:solidFill>
                  <a:srgbClr val="000000"/>
                </a:solidFill>
                <a:latin typeface="Arial"/>
                <a:ea typeface="Arial"/>
                <a:cs typeface="Arial"/>
                <a:sym typeface="Arial"/>
              </a:rPr>
              <a:t>Coalitionforcollegeaccess.org</a:t>
            </a:r>
            <a:r>
              <a:rPr lang="en" sz="1400" b="1">
                <a:solidFill>
                  <a:srgbClr val="000000"/>
                </a:solidFill>
                <a:latin typeface="Arial"/>
                <a:ea typeface="Arial"/>
                <a:cs typeface="Arial"/>
                <a:sym typeface="Arial"/>
              </a:rPr>
              <a:t> is a fairly new one.  Over 200 colleges use this application</a:t>
            </a:r>
            <a:endParaRPr sz="1400" b="1">
              <a:solidFill>
                <a:srgbClr val="000000"/>
              </a:solidFill>
              <a:latin typeface="Arial"/>
              <a:ea typeface="Arial"/>
              <a:cs typeface="Arial"/>
              <a:sym typeface="Arial"/>
            </a:endParaRPr>
          </a:p>
          <a:p>
            <a:pPr marL="342900" lvl="0" indent="0" algn="l" rtl="0">
              <a:spcBef>
                <a:spcPts val="800"/>
              </a:spcBef>
              <a:spcAft>
                <a:spcPts val="0"/>
              </a:spcAft>
              <a:buNone/>
            </a:pPr>
            <a:r>
              <a:rPr lang="en" sz="1400" b="1" i="1" u="sng">
                <a:solidFill>
                  <a:srgbClr val="000000"/>
                </a:solidFill>
                <a:latin typeface="Arial"/>
                <a:ea typeface="Arial"/>
                <a:cs typeface="Arial"/>
                <a:sym typeface="Arial"/>
              </a:rPr>
              <a:t>State Applications</a:t>
            </a:r>
            <a:r>
              <a:rPr lang="en" sz="1400" b="1">
                <a:solidFill>
                  <a:srgbClr val="000000"/>
                </a:solidFill>
                <a:latin typeface="Arial"/>
                <a:ea typeface="Arial"/>
                <a:cs typeface="Arial"/>
                <a:sym typeface="Arial"/>
              </a:rPr>
              <a:t> - a state application that apply to that state’s colleges</a:t>
            </a:r>
            <a:endParaRPr sz="1400" b="1">
              <a:latin typeface="Arial"/>
              <a:ea typeface="Arial"/>
              <a:cs typeface="Arial"/>
              <a:sym typeface="Arial"/>
            </a:endParaRPr>
          </a:p>
          <a:p>
            <a:pPr marL="0" lvl="0" indent="0" algn="l" rtl="0">
              <a:spcBef>
                <a:spcPts val="0"/>
              </a:spcBef>
              <a:spcAft>
                <a:spcPts val="1200"/>
              </a:spcAft>
              <a:buNone/>
            </a:pPr>
            <a:endParaRPr sz="1400"/>
          </a:p>
        </p:txBody>
      </p:sp>
      <p:sp>
        <p:nvSpPr>
          <p:cNvPr id="132" name="Google Shape;132;p22"/>
          <p:cNvSpPr/>
          <p:nvPr/>
        </p:nvSpPr>
        <p:spPr>
          <a:xfrm>
            <a:off x="76750" y="1271925"/>
            <a:ext cx="4272300" cy="1345500"/>
          </a:xfrm>
          <a:prstGeom prst="ellipse">
            <a:avLst/>
          </a:prstGeom>
          <a:solidFill>
            <a:schemeClr val="lt2"/>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lnSpc>
                <a:spcPct val="115000"/>
              </a:lnSpc>
              <a:spcBef>
                <a:spcPts val="800"/>
              </a:spcBef>
              <a:spcAft>
                <a:spcPts val="0"/>
              </a:spcAft>
              <a:buClr>
                <a:schemeClr val="dk2"/>
              </a:buClr>
              <a:buSzPts val="1100"/>
              <a:buFont typeface="Arial"/>
              <a:buNone/>
            </a:pPr>
            <a:r>
              <a:rPr lang="en" sz="1100" b="1">
                <a:solidFill>
                  <a:schemeClr val="dk2"/>
                </a:solidFill>
              </a:rPr>
              <a:t>Read the instructions carefully to check for requirements such as essays, resumes, recommendation letters, or other supplemental materials. Verify on college website</a:t>
            </a:r>
            <a:endParaRPr sz="1100" b="1">
              <a:solidFill>
                <a:schemeClr val="dk2"/>
              </a:solidFill>
            </a:endParaRPr>
          </a:p>
        </p:txBody>
      </p:sp>
      <p:sp>
        <p:nvSpPr>
          <p:cNvPr id="133" name="Google Shape;133;p22"/>
          <p:cNvSpPr txBox="1"/>
          <p:nvPr/>
        </p:nvSpPr>
        <p:spPr>
          <a:xfrm>
            <a:off x="4508100" y="3885775"/>
            <a:ext cx="5079900" cy="7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34" name="Google Shape;134;p22"/>
          <p:cNvSpPr txBox="1">
            <a:spLocks noGrp="1"/>
          </p:cNvSpPr>
          <p:nvPr>
            <p:ph type="subTitle" idx="1"/>
          </p:nvPr>
        </p:nvSpPr>
        <p:spPr>
          <a:xfrm>
            <a:off x="5025450" y="3748076"/>
            <a:ext cx="4045200" cy="1345500"/>
          </a:xfrm>
          <a:prstGeom prst="rect">
            <a:avLst/>
          </a:prstGeom>
        </p:spPr>
        <p:txBody>
          <a:bodyPr spcFirstLastPara="1" wrap="square" lIns="91425" tIns="91425" rIns="91425" bIns="91425" anchor="t" anchorCtr="0">
            <a:normAutofit/>
          </a:bodyPr>
          <a:lstStyle/>
          <a:p>
            <a:pPr marL="342900" lvl="0" indent="0" algn="l" rtl="0">
              <a:lnSpc>
                <a:spcPct val="115000"/>
              </a:lnSpc>
              <a:spcBef>
                <a:spcPts val="800"/>
              </a:spcBef>
              <a:spcAft>
                <a:spcPts val="0"/>
              </a:spcAft>
              <a:buNone/>
            </a:pPr>
            <a:r>
              <a:rPr lang="en" sz="1200" b="1" i="1">
                <a:latin typeface="Comfortaa"/>
                <a:ea typeface="Comfortaa"/>
                <a:cs typeface="Comfortaa"/>
                <a:sym typeface="Comfortaa"/>
              </a:rPr>
              <a:t>Most schools will require you to create an account for applying and/or for checking your application status.  DO NOT LOSE this info!  You'll need it later!</a:t>
            </a:r>
            <a:endParaRPr sz="1200" b="1" i="1">
              <a:latin typeface="Comfortaa"/>
              <a:ea typeface="Comfortaa"/>
              <a:cs typeface="Comfortaa"/>
              <a:sym typeface="Comfortaa"/>
            </a:endParaRPr>
          </a:p>
          <a:p>
            <a:pPr marL="0" lvl="0" indent="0" algn="ctr" rtl="0">
              <a:spcBef>
                <a:spcPts val="0"/>
              </a:spcBef>
              <a:spcAft>
                <a:spcPts val="0"/>
              </a:spcAft>
              <a:buNone/>
            </a:pPr>
            <a:endParaRPr sz="1200" i="1">
              <a:latin typeface="Comfortaa"/>
              <a:ea typeface="Comfortaa"/>
              <a:cs typeface="Comfortaa"/>
              <a:sym typeface="Comfortaa"/>
            </a:endParaRPr>
          </a:p>
        </p:txBody>
      </p:sp>
      <p:sp>
        <p:nvSpPr>
          <p:cNvPr id="135" name="Google Shape;135;p22"/>
          <p:cNvSpPr/>
          <p:nvPr/>
        </p:nvSpPr>
        <p:spPr>
          <a:xfrm rot="10800000" flipH="1">
            <a:off x="235750" y="2988500"/>
            <a:ext cx="1510800" cy="252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txBox="1"/>
          <p:nvPr/>
        </p:nvSpPr>
        <p:spPr>
          <a:xfrm>
            <a:off x="1735925" y="2850550"/>
            <a:ext cx="26910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Make sure you have the required materials</a:t>
            </a:r>
            <a:endParaRPr>
              <a:latin typeface="Playfair Display"/>
              <a:ea typeface="Playfair Display"/>
              <a:cs typeface="Playfair Display"/>
              <a:sym typeface="Playfair Display"/>
            </a:endParaRPr>
          </a:p>
        </p:txBody>
      </p:sp>
      <p:sp>
        <p:nvSpPr>
          <p:cNvPr id="137" name="Google Shape;137;p22"/>
          <p:cNvSpPr/>
          <p:nvPr/>
        </p:nvSpPr>
        <p:spPr>
          <a:xfrm>
            <a:off x="197650" y="3748075"/>
            <a:ext cx="1312800" cy="22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txBox="1"/>
          <p:nvPr/>
        </p:nvSpPr>
        <p:spPr>
          <a:xfrm>
            <a:off x="1735925" y="3611875"/>
            <a:ext cx="2204400" cy="4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Check your deadlines: </a:t>
            </a:r>
            <a:r>
              <a:rPr lang="en" b="1">
                <a:latin typeface="Playfair Display"/>
                <a:ea typeface="Playfair Display"/>
                <a:cs typeface="Playfair Display"/>
                <a:sym typeface="Playfair Display"/>
              </a:rPr>
              <a:t>Postmark</a:t>
            </a:r>
            <a:r>
              <a:rPr lang="en">
                <a:latin typeface="Playfair Display"/>
                <a:ea typeface="Playfair Display"/>
                <a:cs typeface="Playfair Display"/>
                <a:sym typeface="Playfair Display"/>
              </a:rPr>
              <a:t> or </a:t>
            </a:r>
            <a:r>
              <a:rPr lang="en" b="1">
                <a:latin typeface="Playfair Display"/>
                <a:ea typeface="Playfair Display"/>
                <a:cs typeface="Playfair Display"/>
                <a:sym typeface="Playfair Display"/>
              </a:rPr>
              <a:t>Received by</a:t>
            </a:r>
            <a:endParaRPr b="1">
              <a:latin typeface="Playfair Display"/>
              <a:ea typeface="Playfair Display"/>
              <a:cs typeface="Playfair Display"/>
              <a:sym typeface="Playfair Display"/>
            </a:endParaRPr>
          </a:p>
        </p:txBody>
      </p:sp>
      <p:sp>
        <p:nvSpPr>
          <p:cNvPr id="139" name="Google Shape;139;p22"/>
          <p:cNvSpPr/>
          <p:nvPr/>
        </p:nvSpPr>
        <p:spPr>
          <a:xfrm>
            <a:off x="107150" y="4477050"/>
            <a:ext cx="1177500" cy="22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p:nvPr/>
        </p:nvSpPr>
        <p:spPr>
          <a:xfrm>
            <a:off x="1658050" y="4356025"/>
            <a:ext cx="26910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Pay application fee </a:t>
            </a:r>
            <a:endParaRPr>
              <a:latin typeface="Playfair Display"/>
              <a:ea typeface="Playfair Display"/>
              <a:cs typeface="Playfair Display"/>
              <a:sym typeface="Playfair Display"/>
            </a:endParaRPr>
          </a:p>
          <a:p>
            <a:pPr marL="0" lvl="0" indent="0" algn="ctr" rtl="0">
              <a:spcBef>
                <a:spcPts val="0"/>
              </a:spcBef>
              <a:spcAft>
                <a:spcPts val="0"/>
              </a:spcAft>
              <a:buNone/>
            </a:pPr>
            <a:r>
              <a:rPr lang="en" b="1">
                <a:latin typeface="Playfair Display"/>
                <a:ea typeface="Playfair Display"/>
                <a:cs typeface="Playfair Display"/>
                <a:sym typeface="Playfair Display"/>
              </a:rPr>
              <a:t>SUBMIT</a:t>
            </a:r>
            <a:endParaRPr b="1">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Making Accounts</a:t>
            </a:r>
            <a:endParaRPr/>
          </a:p>
        </p:txBody>
      </p:sp>
      <p:sp>
        <p:nvSpPr>
          <p:cNvPr id="146" name="Google Shape;146;p23"/>
          <p:cNvSpPr txBox="1">
            <a:spLocks noGrp="1"/>
          </p:cNvSpPr>
          <p:nvPr>
            <p:ph type="body" idx="1"/>
          </p:nvPr>
        </p:nvSpPr>
        <p:spPr>
          <a:xfrm>
            <a:off x="-48825" y="1458600"/>
            <a:ext cx="9144000" cy="3302700"/>
          </a:xfrm>
          <a:prstGeom prst="rect">
            <a:avLst/>
          </a:prstGeom>
        </p:spPr>
        <p:txBody>
          <a:bodyPr spcFirstLastPara="1" wrap="square" lIns="91425" tIns="91425" rIns="91425" bIns="91425" anchor="t" anchorCtr="0">
            <a:normAutofit/>
          </a:bodyPr>
          <a:lstStyle/>
          <a:p>
            <a:pPr marL="342900" lvl="0" indent="0" algn="l" rtl="0">
              <a:spcBef>
                <a:spcPts val="800"/>
              </a:spcBef>
              <a:spcAft>
                <a:spcPts val="0"/>
              </a:spcAft>
              <a:buNone/>
            </a:pPr>
            <a:endParaRPr sz="1400" b="1" i="1" u="sng">
              <a:solidFill>
                <a:srgbClr val="000000"/>
              </a:solidFill>
              <a:latin typeface="Arial"/>
              <a:ea typeface="Arial"/>
              <a:cs typeface="Arial"/>
              <a:sym typeface="Arial"/>
            </a:endParaRPr>
          </a:p>
          <a:p>
            <a:pPr marL="342900" lvl="0" indent="0" algn="l" rtl="0">
              <a:spcBef>
                <a:spcPts val="800"/>
              </a:spcBef>
              <a:spcAft>
                <a:spcPts val="0"/>
              </a:spcAft>
              <a:buNone/>
            </a:pPr>
            <a:r>
              <a:rPr lang="en" b="1" i="1">
                <a:solidFill>
                  <a:srgbClr val="000000"/>
                </a:solidFill>
                <a:latin typeface="Comfortaa"/>
                <a:ea typeface="Comfortaa"/>
                <a:cs typeface="Comfortaa"/>
                <a:sym typeface="Comfortaa"/>
              </a:rPr>
              <a:t>Keep track of all your usernames and passwords.  You'll need it later!</a:t>
            </a:r>
            <a:endParaRPr b="1" i="1">
              <a:solidFill>
                <a:srgbClr val="000000"/>
              </a:solidFill>
              <a:latin typeface="Comfortaa"/>
              <a:ea typeface="Comfortaa"/>
              <a:cs typeface="Comfortaa"/>
              <a:sym typeface="Comfortaa"/>
            </a:endParaRPr>
          </a:p>
          <a:p>
            <a:pPr marL="0" lvl="0" indent="0" algn="l" rtl="0">
              <a:spcBef>
                <a:spcPts val="0"/>
              </a:spcBef>
              <a:spcAft>
                <a:spcPts val="0"/>
              </a:spcAft>
              <a:buNone/>
            </a:pPr>
            <a:endParaRPr sz="2000" b="1" i="1" u="sng">
              <a:solidFill>
                <a:srgbClr val="000000"/>
              </a:solidFill>
              <a:latin typeface="Arial"/>
              <a:ea typeface="Arial"/>
              <a:cs typeface="Arial"/>
              <a:sym typeface="Arial"/>
            </a:endParaRPr>
          </a:p>
          <a:p>
            <a:pPr marL="0" lvl="0" indent="0" algn="l" rtl="0">
              <a:spcBef>
                <a:spcPts val="16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SAT / ACT testing and sending scores</a:t>
            </a:r>
            <a:endParaRPr/>
          </a:p>
        </p:txBody>
      </p:sp>
      <p:sp>
        <p:nvSpPr>
          <p:cNvPr id="152" name="Google Shape;152;p24"/>
          <p:cNvSpPr txBox="1">
            <a:spLocks noGrp="1"/>
          </p:cNvSpPr>
          <p:nvPr>
            <p:ph type="body" idx="1"/>
          </p:nvPr>
        </p:nvSpPr>
        <p:spPr>
          <a:xfrm>
            <a:off x="311700" y="1266325"/>
            <a:ext cx="8520600" cy="330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a:t>Test Optional Admissions</a:t>
            </a:r>
            <a:endParaRPr/>
          </a:p>
          <a:p>
            <a:pPr marL="0" lvl="0" indent="0" algn="l" rtl="0">
              <a:spcBef>
                <a:spcPts val="1200"/>
              </a:spcBef>
              <a:spcAft>
                <a:spcPts val="0"/>
              </a:spcAft>
              <a:buClr>
                <a:schemeClr val="dk2"/>
              </a:buClr>
              <a:buSzPts val="1100"/>
              <a:buFont typeface="Arial"/>
              <a:buNone/>
            </a:pPr>
            <a:r>
              <a:rPr lang="en"/>
              <a:t>Free SAT to all juniors April 27th, 2021</a:t>
            </a:r>
            <a:endParaRPr/>
          </a:p>
          <a:p>
            <a:pPr marL="0" lvl="0" indent="0" algn="l" rtl="0">
              <a:spcBef>
                <a:spcPts val="1200"/>
              </a:spcBef>
              <a:spcAft>
                <a:spcPts val="0"/>
              </a:spcAft>
              <a:buClr>
                <a:schemeClr val="dk2"/>
              </a:buClr>
              <a:buSzPts val="1100"/>
              <a:buFont typeface="Arial"/>
              <a:buNone/>
            </a:pPr>
            <a:r>
              <a:rPr lang="en"/>
              <a:t>Free/Reduced Lunch Students: 2- SAT and 2-ACT fee waivers </a:t>
            </a:r>
            <a:endParaRPr/>
          </a:p>
          <a:p>
            <a:pPr marL="0" lvl="0" indent="0" algn="l" rtl="0">
              <a:spcBef>
                <a:spcPts val="1200"/>
              </a:spcBef>
              <a:spcAft>
                <a:spcPts val="0"/>
              </a:spcAft>
              <a:buClr>
                <a:schemeClr val="dk2"/>
              </a:buClr>
              <a:buSzPts val="1100"/>
              <a:buFont typeface="Arial"/>
              <a:buNone/>
            </a:pPr>
            <a:r>
              <a:rPr lang="en"/>
              <a:t>Request scores from CollegeBoard.org (SAT) Actstudent.org (ACT).</a:t>
            </a:r>
            <a:endParaRPr/>
          </a:p>
          <a:p>
            <a:pPr marL="0" lvl="0" indent="0" algn="l" rtl="0">
              <a:spcBef>
                <a:spcPts val="1200"/>
              </a:spcBef>
              <a:spcAft>
                <a:spcPts val="0"/>
              </a:spcAft>
              <a:buClr>
                <a:schemeClr val="dk2"/>
              </a:buClr>
              <a:buSzPts val="1100"/>
              <a:buFont typeface="Arial"/>
              <a:buNone/>
            </a:pPr>
            <a:r>
              <a:rPr lang="en"/>
              <a:t>Admissions offices will use your highest test score; single test day or super-scoring.</a:t>
            </a: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rot="-957475">
            <a:off x="-1057610" y="137694"/>
            <a:ext cx="3773309" cy="696707"/>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ESSAY</a:t>
            </a:r>
            <a:endParaRPr/>
          </a:p>
        </p:txBody>
      </p:sp>
      <p:sp>
        <p:nvSpPr>
          <p:cNvPr id="158" name="Google Shape;158;p25"/>
          <p:cNvSpPr txBox="1"/>
          <p:nvPr/>
        </p:nvSpPr>
        <p:spPr>
          <a:xfrm>
            <a:off x="279600" y="444675"/>
            <a:ext cx="8584800" cy="3725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800"/>
              </a:spcBef>
              <a:spcAft>
                <a:spcPts val="0"/>
              </a:spcAft>
              <a:buClr>
                <a:schemeClr val="dk2"/>
              </a:buClr>
              <a:buSzPts val="1800"/>
              <a:buChar char="○"/>
            </a:pPr>
            <a:r>
              <a:rPr lang="en" sz="1800" b="1">
                <a:solidFill>
                  <a:schemeClr val="dk2"/>
                </a:solidFill>
              </a:rPr>
              <a:t>Pre-write your essay somewhere other than the application </a:t>
            </a:r>
            <a:endParaRPr sz="1800" b="1">
              <a:solidFill>
                <a:schemeClr val="dk2"/>
              </a:solidFill>
            </a:endParaRPr>
          </a:p>
          <a:p>
            <a:pPr marL="914400" lvl="1" indent="-342900" algn="l" rtl="0">
              <a:lnSpc>
                <a:spcPct val="115000"/>
              </a:lnSpc>
              <a:spcBef>
                <a:spcPts val="0"/>
              </a:spcBef>
              <a:spcAft>
                <a:spcPts val="0"/>
              </a:spcAft>
              <a:buClr>
                <a:schemeClr val="dk2"/>
              </a:buClr>
              <a:buSzPts val="1800"/>
              <a:buChar char="○"/>
            </a:pPr>
            <a:r>
              <a:rPr lang="en" sz="1800" b="1">
                <a:solidFill>
                  <a:schemeClr val="dk2"/>
                </a:solidFill>
              </a:rPr>
              <a:t>Be creative, but answer the question.</a:t>
            </a:r>
            <a:endParaRPr sz="1800" b="1">
              <a:solidFill>
                <a:schemeClr val="dk2"/>
              </a:solidFill>
            </a:endParaRPr>
          </a:p>
          <a:p>
            <a:pPr marL="1828800" lvl="3" indent="-342900" algn="l" rtl="0">
              <a:lnSpc>
                <a:spcPct val="115000"/>
              </a:lnSpc>
              <a:spcBef>
                <a:spcPts val="0"/>
              </a:spcBef>
              <a:spcAft>
                <a:spcPts val="0"/>
              </a:spcAft>
              <a:buClr>
                <a:srgbClr val="666666"/>
              </a:buClr>
              <a:buSzPts val="1800"/>
              <a:buChar char="●"/>
            </a:pPr>
            <a:r>
              <a:rPr lang="en" sz="1800" b="1">
                <a:solidFill>
                  <a:srgbClr val="666666"/>
                </a:solidFill>
              </a:rPr>
              <a:t>25% is the story, 75% is YOU</a:t>
            </a:r>
            <a:endParaRPr sz="1800" b="1">
              <a:solidFill>
                <a:srgbClr val="666666"/>
              </a:solidFill>
            </a:endParaRPr>
          </a:p>
          <a:p>
            <a:pPr marL="914400" lvl="1" indent="-342900" algn="l" rtl="0">
              <a:lnSpc>
                <a:spcPct val="115000"/>
              </a:lnSpc>
              <a:spcBef>
                <a:spcPts val="0"/>
              </a:spcBef>
              <a:spcAft>
                <a:spcPts val="0"/>
              </a:spcAft>
              <a:buClr>
                <a:schemeClr val="dk2"/>
              </a:buClr>
              <a:buSzPts val="1800"/>
              <a:buChar char="○"/>
            </a:pPr>
            <a:r>
              <a:rPr lang="en" sz="1800" b="1">
                <a:solidFill>
                  <a:schemeClr val="dk2"/>
                </a:solidFill>
              </a:rPr>
              <a:t>Essay should be no more than 500-650 words</a:t>
            </a:r>
            <a:endParaRPr sz="1800" b="1">
              <a:solidFill>
                <a:schemeClr val="dk2"/>
              </a:solidFill>
            </a:endParaRPr>
          </a:p>
          <a:p>
            <a:pPr marL="914400" lvl="1" indent="-342900" algn="l" rtl="0">
              <a:lnSpc>
                <a:spcPct val="100000"/>
              </a:lnSpc>
              <a:spcBef>
                <a:spcPts val="0"/>
              </a:spcBef>
              <a:spcAft>
                <a:spcPts val="0"/>
              </a:spcAft>
              <a:buClr>
                <a:schemeClr val="dk2"/>
              </a:buClr>
              <a:buSzPts val="1800"/>
              <a:buChar char="○"/>
            </a:pPr>
            <a:r>
              <a:rPr lang="en" sz="1800" b="1">
                <a:solidFill>
                  <a:schemeClr val="dk2"/>
                </a:solidFill>
              </a:rPr>
              <a:t>Proofread : </a:t>
            </a:r>
            <a:r>
              <a:rPr lang="en" sz="1800" b="1">
                <a:solidFill>
                  <a:srgbClr val="666666"/>
                </a:solidFill>
              </a:rPr>
              <a:t>Have a select few read your essay </a:t>
            </a:r>
            <a:endParaRPr sz="1800" b="1">
              <a:solidFill>
                <a:srgbClr val="666666"/>
              </a:solidFill>
            </a:endParaRPr>
          </a:p>
          <a:p>
            <a:pPr marL="914400" lvl="0" indent="457200" algn="l" rtl="0">
              <a:lnSpc>
                <a:spcPct val="100000"/>
              </a:lnSpc>
              <a:spcBef>
                <a:spcPts val="800"/>
              </a:spcBef>
              <a:spcAft>
                <a:spcPts val="0"/>
              </a:spcAft>
              <a:buNone/>
            </a:pPr>
            <a:r>
              <a:rPr lang="en" sz="1600" b="1" i="1">
                <a:solidFill>
                  <a:schemeClr val="dk2"/>
                </a:solidFill>
              </a:rPr>
              <a:t>Someone who knows you, English teacher, Counselor</a:t>
            </a:r>
            <a:endParaRPr sz="1600" b="1" i="1">
              <a:solidFill>
                <a:schemeClr val="dk2"/>
              </a:solidFill>
            </a:endParaRPr>
          </a:p>
          <a:p>
            <a:pPr marL="914400" lvl="0" indent="457200" algn="l" rtl="0">
              <a:lnSpc>
                <a:spcPct val="100000"/>
              </a:lnSpc>
              <a:spcBef>
                <a:spcPts val="800"/>
              </a:spcBef>
              <a:spcAft>
                <a:spcPts val="0"/>
              </a:spcAft>
              <a:buNone/>
            </a:pPr>
            <a:endParaRPr sz="1600" b="1" i="1">
              <a:solidFill>
                <a:schemeClr val="dk2"/>
              </a:solidFill>
            </a:endParaRPr>
          </a:p>
          <a:p>
            <a:pPr marL="342900" lvl="0" indent="0" algn="ctr" rtl="0">
              <a:lnSpc>
                <a:spcPct val="115000"/>
              </a:lnSpc>
              <a:spcBef>
                <a:spcPts val="800"/>
              </a:spcBef>
              <a:spcAft>
                <a:spcPts val="0"/>
              </a:spcAft>
              <a:buClr>
                <a:schemeClr val="dk2"/>
              </a:buClr>
              <a:buSzPts val="1100"/>
              <a:buFont typeface="Arial"/>
              <a:buNone/>
            </a:pPr>
            <a:r>
              <a:rPr lang="en" sz="2300" b="1">
                <a:solidFill>
                  <a:schemeClr val="dk2"/>
                </a:solidFill>
              </a:rPr>
              <a:t>Most importantly - BE YOU!  Let your voice be heard.</a:t>
            </a:r>
            <a:endParaRPr sz="2300" b="1">
              <a:solidFill>
                <a:schemeClr val="dk2"/>
              </a:solidFill>
            </a:endParaRPr>
          </a:p>
          <a:p>
            <a:pPr marL="342900" lvl="0" indent="0" algn="l" rtl="0">
              <a:lnSpc>
                <a:spcPct val="115000"/>
              </a:lnSpc>
              <a:spcBef>
                <a:spcPts val="800"/>
              </a:spcBef>
              <a:spcAft>
                <a:spcPts val="0"/>
              </a:spcAft>
              <a:buClr>
                <a:schemeClr val="dk2"/>
              </a:buClr>
              <a:buSzPts val="1100"/>
              <a:buFont typeface="Arial"/>
              <a:buNone/>
            </a:pPr>
            <a:endParaRPr sz="1800" b="1">
              <a:solidFill>
                <a:schemeClr val="dk2"/>
              </a:solidFill>
            </a:endParaRPr>
          </a:p>
          <a:p>
            <a:pPr marL="0" lvl="0" indent="0" algn="l" rtl="0">
              <a:spcBef>
                <a:spcPts val="0"/>
              </a:spcBef>
              <a:spcAft>
                <a:spcPts val="0"/>
              </a:spcAft>
              <a:buNone/>
            </a:pPr>
            <a:endParaRPr sz="180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0" y="961400"/>
            <a:ext cx="8496000" cy="85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a:t>Apply Texas Essay Prompts</a:t>
            </a:r>
            <a:endParaRPr sz="4200"/>
          </a:p>
        </p:txBody>
      </p:sp>
      <p:sp>
        <p:nvSpPr>
          <p:cNvPr id="164" name="Google Shape;164;p26"/>
          <p:cNvSpPr txBox="1"/>
          <p:nvPr/>
        </p:nvSpPr>
        <p:spPr>
          <a:xfrm>
            <a:off x="153975" y="2571750"/>
            <a:ext cx="8614800" cy="23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Essay A: Tell us your story. What unique opportunities or challenges have you experienced throughout your high school career that have shaped who you are today?</a:t>
            </a:r>
            <a:endParaRPr/>
          </a:p>
          <a:p>
            <a:pPr marL="0" lvl="0" indent="0" algn="l" rtl="0">
              <a:spcBef>
                <a:spcPts val="0"/>
              </a:spcBef>
              <a:spcAft>
                <a:spcPts val="0"/>
              </a:spcAft>
              <a:buNone/>
            </a:pPr>
            <a:endParaRPr/>
          </a:p>
          <a:p>
            <a:pPr marL="0" lvl="0" indent="0" algn="l" rtl="0">
              <a:spcBef>
                <a:spcPts val="0"/>
              </a:spcBef>
              <a:spcAft>
                <a:spcPts val="0"/>
              </a:spcAft>
              <a:buNone/>
            </a:pPr>
            <a:r>
              <a:rPr lang="en"/>
              <a:t>Essay B: Most students have an identity, an interest, or a talent that defines them in an essential way. Tell us about yourself.</a:t>
            </a:r>
            <a:endParaRPr/>
          </a:p>
          <a:p>
            <a:pPr marL="0" lvl="0" indent="0" algn="l" rtl="0">
              <a:spcBef>
                <a:spcPts val="0"/>
              </a:spcBef>
              <a:spcAft>
                <a:spcPts val="0"/>
              </a:spcAft>
              <a:buNone/>
            </a:pPr>
            <a:endParaRPr/>
          </a:p>
          <a:p>
            <a:pPr marL="0" lvl="0" indent="0" algn="l" rtl="0">
              <a:spcBef>
                <a:spcPts val="0"/>
              </a:spcBef>
              <a:spcAft>
                <a:spcPts val="0"/>
              </a:spcAft>
              <a:buNone/>
            </a:pPr>
            <a:r>
              <a:rPr lang="en"/>
              <a:t>Essay C: You’ve got a ticket in your hand – Where will you go? What will you do? What will happen when you get there?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212550" y="0"/>
            <a:ext cx="8496000" cy="617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Common App Essay Prompts</a:t>
            </a:r>
            <a:endParaRPr/>
          </a:p>
        </p:txBody>
      </p:sp>
      <p:sp>
        <p:nvSpPr>
          <p:cNvPr id="170" name="Google Shape;170;p27"/>
          <p:cNvSpPr txBox="1"/>
          <p:nvPr/>
        </p:nvSpPr>
        <p:spPr>
          <a:xfrm>
            <a:off x="153300" y="628950"/>
            <a:ext cx="8990700" cy="44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rgbClr val="373935"/>
                </a:solidFill>
              </a:rPr>
              <a:t>1. Some students have a background, identity, interest, or talent that is so meaningful they believe their application would be incomplete without it. If this sounds like you, then please share your story.</a:t>
            </a:r>
            <a:endParaRPr>
              <a:solidFill>
                <a:srgbClr val="373935"/>
              </a:solidFill>
            </a:endParaRPr>
          </a:p>
          <a:p>
            <a:pPr marL="0" lvl="0" indent="0" algn="l" rtl="0">
              <a:spcBef>
                <a:spcPts val="0"/>
              </a:spcBef>
              <a:spcAft>
                <a:spcPts val="0"/>
              </a:spcAft>
              <a:buClr>
                <a:schemeClr val="dk2"/>
              </a:buClr>
              <a:buSzPts val="1100"/>
              <a:buFont typeface="Arial"/>
              <a:buNone/>
            </a:pPr>
            <a:endParaRPr>
              <a:solidFill>
                <a:schemeClr val="dk2"/>
              </a:solidFill>
            </a:endParaRPr>
          </a:p>
          <a:p>
            <a:pPr marL="0" lvl="0" indent="0" algn="l" rtl="0">
              <a:spcBef>
                <a:spcPts val="0"/>
              </a:spcBef>
              <a:spcAft>
                <a:spcPts val="0"/>
              </a:spcAft>
              <a:buClr>
                <a:schemeClr val="dk2"/>
              </a:buClr>
              <a:buSzPts val="1100"/>
              <a:buFont typeface="Arial"/>
              <a:buNone/>
            </a:pPr>
            <a:r>
              <a:rPr lang="en">
                <a:solidFill>
                  <a:srgbClr val="373935"/>
                </a:solidFill>
              </a:rPr>
              <a:t>2. The lessons we take from obstacles we encounter can be fundamental to later success. Recount a time when you faced a challenge, setback, or failure. How did it affect you, and what did you learn from the experience?</a:t>
            </a:r>
            <a:endParaRPr>
              <a:solidFill>
                <a:srgbClr val="373935"/>
              </a:solidFill>
            </a:endParaRPr>
          </a:p>
          <a:p>
            <a:pPr marL="0" lvl="0" indent="0" algn="l" rtl="0">
              <a:spcBef>
                <a:spcPts val="0"/>
              </a:spcBef>
              <a:spcAft>
                <a:spcPts val="0"/>
              </a:spcAft>
              <a:buClr>
                <a:schemeClr val="dk2"/>
              </a:buClr>
              <a:buSzPts val="1100"/>
              <a:buFont typeface="Arial"/>
              <a:buNone/>
            </a:pPr>
            <a:endParaRPr>
              <a:solidFill>
                <a:srgbClr val="373935"/>
              </a:solidFill>
            </a:endParaRPr>
          </a:p>
          <a:p>
            <a:pPr marL="0" lvl="0" indent="0" algn="l" rtl="0">
              <a:spcBef>
                <a:spcPts val="0"/>
              </a:spcBef>
              <a:spcAft>
                <a:spcPts val="0"/>
              </a:spcAft>
              <a:buNone/>
            </a:pPr>
            <a:r>
              <a:rPr lang="en">
                <a:solidFill>
                  <a:srgbClr val="373935"/>
                </a:solidFill>
              </a:rPr>
              <a:t>3. Reflect on a time when you questioned or challenged a belief or idea. What prompted your thinking? What was the outcome?</a:t>
            </a:r>
            <a:endParaRPr>
              <a:solidFill>
                <a:srgbClr val="373935"/>
              </a:solidFill>
            </a:endParaRPr>
          </a:p>
          <a:p>
            <a:pPr marL="0" lvl="0" indent="0" algn="l" rtl="0">
              <a:spcBef>
                <a:spcPts val="0"/>
              </a:spcBef>
              <a:spcAft>
                <a:spcPts val="0"/>
              </a:spcAft>
              <a:buNone/>
            </a:pPr>
            <a:endParaRPr>
              <a:solidFill>
                <a:srgbClr val="373935"/>
              </a:solidFill>
            </a:endParaRPr>
          </a:p>
          <a:p>
            <a:pPr marL="0" lvl="0" indent="0" algn="l" rtl="0">
              <a:spcBef>
                <a:spcPts val="0"/>
              </a:spcBef>
              <a:spcAft>
                <a:spcPts val="0"/>
              </a:spcAft>
              <a:buNone/>
            </a:pPr>
            <a:r>
              <a:rPr lang="en">
                <a:solidFill>
                  <a:srgbClr val="373935"/>
                </a:solidFill>
              </a:rPr>
              <a:t>4. Reflect on something that someone has done for you that has made you happy or thankful in a surprising way. How has this gratitude affected or motivated you?</a:t>
            </a:r>
            <a:endParaRPr>
              <a:solidFill>
                <a:srgbClr val="373935"/>
              </a:solidFill>
            </a:endParaRPr>
          </a:p>
          <a:p>
            <a:pPr marL="0" lvl="0" indent="0" algn="l" rtl="0">
              <a:spcBef>
                <a:spcPts val="0"/>
              </a:spcBef>
              <a:spcAft>
                <a:spcPts val="0"/>
              </a:spcAft>
              <a:buNone/>
            </a:pPr>
            <a:endParaRPr>
              <a:solidFill>
                <a:srgbClr val="373935"/>
              </a:solidFill>
            </a:endParaRPr>
          </a:p>
          <a:p>
            <a:pPr marL="0" lvl="0" indent="0" algn="l" rtl="0">
              <a:spcBef>
                <a:spcPts val="0"/>
              </a:spcBef>
              <a:spcAft>
                <a:spcPts val="0"/>
              </a:spcAft>
              <a:buNone/>
            </a:pPr>
            <a:r>
              <a:rPr lang="en">
                <a:solidFill>
                  <a:srgbClr val="373935"/>
                </a:solidFill>
              </a:rPr>
              <a:t>5. Discuss an accomplishment, event, or realization that sparked a period of personal growth and a new understanding of yourself or others.</a:t>
            </a:r>
            <a:endParaRPr>
              <a:solidFill>
                <a:srgbClr val="373935"/>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373935"/>
                </a:solidFill>
              </a:rPr>
              <a:t>6. Describe a topic, idea, or concept you find so engaging that it makes you lose all track of time. Why does it captivate you? What or who do you turn to when you want to learn more?</a:t>
            </a:r>
            <a:endParaRPr>
              <a:solidFill>
                <a:srgbClr val="373935"/>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373935"/>
                </a:solidFill>
              </a:rPr>
              <a:t>7. Share an essay on any topic of your choice. It can be one you've already written, one that responds to a different prompt, or one of your own design.</a:t>
            </a:r>
            <a:endParaRPr>
              <a:solidFill>
                <a:srgbClr val="373935"/>
              </a:solidFill>
            </a:endParaRPr>
          </a:p>
          <a:p>
            <a:pPr marL="0" lvl="0" indent="0" algn="l" rtl="0">
              <a:spcBef>
                <a:spcPts val="0"/>
              </a:spcBef>
              <a:spcAft>
                <a:spcPts val="0"/>
              </a:spcAft>
              <a:buNone/>
            </a:pPr>
            <a:endParaRPr>
              <a:solidFill>
                <a:srgbClr val="373935"/>
              </a:solidFill>
            </a:endParaRPr>
          </a:p>
          <a:p>
            <a:pPr marL="0" lvl="0" indent="0" algn="l" rtl="0">
              <a:spcBef>
                <a:spcPts val="0"/>
              </a:spcBef>
              <a:spcAft>
                <a:spcPts val="0"/>
              </a:spcAft>
              <a:buNone/>
            </a:pPr>
            <a:endParaRPr>
              <a:solidFill>
                <a:srgbClr val="373935"/>
              </a:solidFill>
            </a:endParaRPr>
          </a:p>
          <a:p>
            <a:pPr marL="0" lvl="0" indent="0" algn="l" rtl="0">
              <a:spcBef>
                <a:spcPts val="0"/>
              </a:spcBef>
              <a:spcAft>
                <a:spcPts val="0"/>
              </a:spcAft>
              <a:buNone/>
            </a:pPr>
            <a:endParaRPr>
              <a:solidFill>
                <a:srgbClr val="373935"/>
              </a:solidFill>
            </a:endParaRPr>
          </a:p>
          <a:p>
            <a:pPr marL="0" lvl="0" indent="0" algn="l" rtl="0">
              <a:spcBef>
                <a:spcPts val="0"/>
              </a:spcBef>
              <a:spcAft>
                <a:spcPts val="0"/>
              </a:spcAft>
              <a:buNone/>
            </a:pPr>
            <a:endParaRPr>
              <a:solidFill>
                <a:srgbClr val="37393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228900" y="1859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Activity List (Resume)</a:t>
            </a:r>
            <a:endParaRPr/>
          </a:p>
        </p:txBody>
      </p:sp>
      <p:sp>
        <p:nvSpPr>
          <p:cNvPr id="176" name="Google Shape;176;p28"/>
          <p:cNvSpPr txBox="1"/>
          <p:nvPr/>
        </p:nvSpPr>
        <p:spPr>
          <a:xfrm>
            <a:off x="286350" y="875775"/>
            <a:ext cx="8456400" cy="393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endParaRPr sz="1700"/>
          </a:p>
          <a:p>
            <a:pPr marL="0" lvl="0" indent="0" algn="l" rtl="0">
              <a:lnSpc>
                <a:spcPct val="90000"/>
              </a:lnSpc>
              <a:spcBef>
                <a:spcPts val="900"/>
              </a:spcBef>
              <a:spcAft>
                <a:spcPts val="0"/>
              </a:spcAft>
              <a:buNone/>
            </a:pPr>
            <a:r>
              <a:rPr lang="en" sz="1700"/>
              <a:t>Most applications provide a format for reporting activities and accomplishments. There is also a template in Naviance!</a:t>
            </a:r>
            <a:endParaRPr sz="1700"/>
          </a:p>
          <a:p>
            <a:pPr marL="0" lvl="0" indent="0" algn="l" rtl="0">
              <a:lnSpc>
                <a:spcPct val="90000"/>
              </a:lnSpc>
              <a:spcBef>
                <a:spcPts val="900"/>
              </a:spcBef>
              <a:spcAft>
                <a:spcPts val="0"/>
              </a:spcAft>
              <a:buNone/>
            </a:pPr>
            <a:endParaRPr sz="1700"/>
          </a:p>
          <a:p>
            <a:pPr marL="0" lvl="0" indent="0" algn="l" rtl="0">
              <a:lnSpc>
                <a:spcPct val="90000"/>
              </a:lnSpc>
              <a:spcBef>
                <a:spcPts val="900"/>
              </a:spcBef>
              <a:spcAft>
                <a:spcPts val="0"/>
              </a:spcAft>
              <a:buNone/>
            </a:pPr>
            <a:endParaRPr sz="1700"/>
          </a:p>
          <a:p>
            <a:pPr marL="0" lvl="0" indent="0" algn="l" rtl="0">
              <a:lnSpc>
                <a:spcPct val="90000"/>
              </a:lnSpc>
              <a:spcBef>
                <a:spcPts val="900"/>
              </a:spcBef>
              <a:spcAft>
                <a:spcPts val="0"/>
              </a:spcAft>
              <a:buNone/>
            </a:pPr>
            <a:endParaRPr sz="1350">
              <a:solidFill>
                <a:srgbClr val="FFFF00"/>
              </a:solidFill>
            </a:endParaRPr>
          </a:p>
          <a:p>
            <a:pPr marL="0" lvl="0" indent="0" algn="l" rtl="0">
              <a:lnSpc>
                <a:spcPct val="90000"/>
              </a:lnSpc>
              <a:spcBef>
                <a:spcPts val="900"/>
              </a:spcBef>
              <a:spcAft>
                <a:spcPts val="0"/>
              </a:spcAft>
              <a:buNone/>
            </a:pPr>
            <a:r>
              <a:rPr lang="en" sz="1700"/>
              <a:t>Students should carefully complete activity section of application. Elaborate!</a:t>
            </a:r>
            <a:endParaRPr sz="1700"/>
          </a:p>
          <a:p>
            <a:pPr marL="0" lvl="0" indent="0" algn="l" rtl="0">
              <a:lnSpc>
                <a:spcPct val="90000"/>
              </a:lnSpc>
              <a:spcBef>
                <a:spcPts val="900"/>
              </a:spcBef>
              <a:spcAft>
                <a:spcPts val="0"/>
              </a:spcAft>
              <a:buNone/>
            </a:pPr>
            <a:r>
              <a:rPr lang="en" sz="1700"/>
              <a:t>Don’t use acronyms or assume that the college knows about an organization or the duties of a particular position.</a:t>
            </a:r>
            <a:endParaRPr sz="1700"/>
          </a:p>
          <a:p>
            <a:pPr marL="0" lvl="0" indent="0" algn="l" rtl="0">
              <a:lnSpc>
                <a:spcPct val="90000"/>
              </a:lnSpc>
              <a:spcBef>
                <a:spcPts val="900"/>
              </a:spcBef>
              <a:spcAft>
                <a:spcPts val="0"/>
              </a:spcAft>
              <a:buNone/>
            </a:pPr>
            <a:r>
              <a:rPr lang="en" sz="1700"/>
              <a:t>Students can send a separate, more complete resume to the school if needed.</a:t>
            </a:r>
            <a:endParaRPr sz="1700"/>
          </a:p>
          <a:p>
            <a:pPr marL="0" lvl="0" indent="0" algn="l" rtl="0">
              <a:lnSpc>
                <a:spcPct val="90000"/>
              </a:lnSpc>
              <a:spcBef>
                <a:spcPts val="900"/>
              </a:spcBef>
              <a:spcAft>
                <a:spcPts val="0"/>
              </a:spcAft>
              <a:buNone/>
            </a:pPr>
            <a:r>
              <a:rPr lang="en" sz="1700"/>
              <a:t>Same format should be followed</a:t>
            </a:r>
            <a:r>
              <a:rPr lang="en" sz="1700">
                <a:solidFill>
                  <a:srgbClr val="FFFF00"/>
                </a:solidFill>
              </a:rPr>
              <a:t>.</a:t>
            </a:r>
            <a:endParaRPr sz="170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p:nvPr/>
        </p:nvSpPr>
        <p:spPr>
          <a:xfrm>
            <a:off x="481425" y="499925"/>
            <a:ext cx="8602500" cy="424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400"/>
              </a:spcBef>
              <a:spcAft>
                <a:spcPts val="0"/>
              </a:spcAft>
              <a:buNone/>
            </a:pPr>
            <a:r>
              <a:rPr lang="en"/>
              <a:t>Most Common App schools will require one or more recommendations.</a:t>
            </a:r>
            <a:endParaRPr/>
          </a:p>
          <a:p>
            <a:pPr marL="0" lvl="0" indent="0" algn="l" rtl="0">
              <a:lnSpc>
                <a:spcPct val="90000"/>
              </a:lnSpc>
              <a:spcBef>
                <a:spcPts val="400"/>
              </a:spcBef>
              <a:spcAft>
                <a:spcPts val="0"/>
              </a:spcAft>
              <a:buNone/>
            </a:pPr>
            <a:endParaRPr sz="700"/>
          </a:p>
          <a:p>
            <a:pPr marL="0" lvl="0" indent="0" algn="l" rtl="0">
              <a:lnSpc>
                <a:spcPct val="90000"/>
              </a:lnSpc>
              <a:spcBef>
                <a:spcPts val="400"/>
              </a:spcBef>
              <a:spcAft>
                <a:spcPts val="0"/>
              </a:spcAft>
              <a:buNone/>
            </a:pPr>
            <a:r>
              <a:rPr lang="en"/>
              <a:t>Recommendations are not typically required by any of the public universities for admission purposes. Some may ask for them if you choose to NOT send ACT or SAT.</a:t>
            </a:r>
            <a:endParaRPr/>
          </a:p>
          <a:p>
            <a:pPr marL="0" lvl="0" indent="0" algn="l" rtl="0">
              <a:lnSpc>
                <a:spcPct val="90000"/>
              </a:lnSpc>
              <a:spcBef>
                <a:spcPts val="400"/>
              </a:spcBef>
              <a:spcAft>
                <a:spcPts val="0"/>
              </a:spcAft>
              <a:buNone/>
            </a:pPr>
            <a:endParaRPr sz="700"/>
          </a:p>
          <a:p>
            <a:pPr marL="0" lvl="0" indent="0" algn="l" rtl="0">
              <a:lnSpc>
                <a:spcPct val="90000"/>
              </a:lnSpc>
              <a:spcBef>
                <a:spcPts val="400"/>
              </a:spcBef>
              <a:spcAft>
                <a:spcPts val="0"/>
              </a:spcAft>
              <a:buNone/>
            </a:pPr>
            <a:r>
              <a:rPr lang="en"/>
              <a:t>Counselors write the recommendation letter for the Common App’s Secondary School report.</a:t>
            </a:r>
            <a:endParaRPr/>
          </a:p>
          <a:p>
            <a:pPr marL="0" lvl="0" indent="0" algn="l" rtl="0">
              <a:lnSpc>
                <a:spcPct val="90000"/>
              </a:lnSpc>
              <a:spcBef>
                <a:spcPts val="400"/>
              </a:spcBef>
              <a:spcAft>
                <a:spcPts val="0"/>
              </a:spcAft>
              <a:buNone/>
            </a:pPr>
            <a:r>
              <a:rPr lang="en"/>
              <a:t>	</a:t>
            </a:r>
            <a:r>
              <a:rPr lang="en" sz="1200" i="1"/>
              <a:t>Counselors require a  recommendation packet which can be found in document resources. </a:t>
            </a:r>
            <a:endParaRPr sz="1200" i="1"/>
          </a:p>
          <a:p>
            <a:pPr marL="1371600" lvl="0" indent="457200" algn="l" rtl="0">
              <a:lnSpc>
                <a:spcPct val="90000"/>
              </a:lnSpc>
              <a:spcBef>
                <a:spcPts val="400"/>
              </a:spcBef>
              <a:spcAft>
                <a:spcPts val="0"/>
              </a:spcAft>
              <a:buNone/>
            </a:pPr>
            <a:r>
              <a:rPr lang="en" sz="1200" i="1"/>
              <a:t> (parents have a brag sheet to fill out as well)</a:t>
            </a:r>
            <a:endParaRPr sz="1200" i="1"/>
          </a:p>
          <a:p>
            <a:pPr marL="0" lvl="0" indent="0" algn="l" rtl="0">
              <a:lnSpc>
                <a:spcPct val="90000"/>
              </a:lnSpc>
              <a:spcBef>
                <a:spcPts val="400"/>
              </a:spcBef>
              <a:spcAft>
                <a:spcPts val="0"/>
              </a:spcAft>
              <a:buNone/>
            </a:pPr>
            <a:r>
              <a:rPr lang="en"/>
              <a:t>Choose a core (English, math science, social studies or language) teacher for one letter. Second letter may be from outside the core area. </a:t>
            </a:r>
            <a:endParaRPr/>
          </a:p>
          <a:p>
            <a:pPr marL="0" lvl="0" indent="0" algn="l" rtl="0">
              <a:lnSpc>
                <a:spcPct val="90000"/>
              </a:lnSpc>
              <a:spcBef>
                <a:spcPts val="400"/>
              </a:spcBef>
              <a:spcAft>
                <a:spcPts val="0"/>
              </a:spcAft>
              <a:buNone/>
            </a:pPr>
            <a:endParaRPr sz="700"/>
          </a:p>
          <a:p>
            <a:pPr marL="0" lvl="0" indent="0" algn="l" rtl="0">
              <a:lnSpc>
                <a:spcPct val="90000"/>
              </a:lnSpc>
              <a:spcBef>
                <a:spcPts val="400"/>
              </a:spcBef>
              <a:spcAft>
                <a:spcPts val="0"/>
              </a:spcAft>
              <a:buNone/>
            </a:pPr>
            <a:r>
              <a:rPr lang="en"/>
              <a:t>Many Scholarships ask for at least one recommendation letter.</a:t>
            </a:r>
            <a:endParaRPr b="1"/>
          </a:p>
          <a:p>
            <a:pPr marL="0" lvl="0" indent="457200" algn="l" rtl="0">
              <a:lnSpc>
                <a:spcPct val="90000"/>
              </a:lnSpc>
              <a:spcBef>
                <a:spcPts val="400"/>
              </a:spcBef>
              <a:spcAft>
                <a:spcPts val="0"/>
              </a:spcAft>
              <a:buNone/>
            </a:pPr>
            <a:endParaRPr sz="700" i="1"/>
          </a:p>
          <a:p>
            <a:pPr marL="0" lvl="0" indent="0" algn="l" rtl="0">
              <a:lnSpc>
                <a:spcPct val="90000"/>
              </a:lnSpc>
              <a:spcBef>
                <a:spcPts val="400"/>
              </a:spcBef>
              <a:spcAft>
                <a:spcPts val="0"/>
              </a:spcAft>
              <a:buNone/>
            </a:pPr>
            <a:r>
              <a:rPr lang="en"/>
              <a:t>Student will request in Naviance which will allow most letters to be submitted electronically</a:t>
            </a:r>
            <a:endParaRPr/>
          </a:p>
          <a:p>
            <a:pPr marL="457200" lvl="0" indent="0" algn="l" rtl="0">
              <a:lnSpc>
                <a:spcPct val="90000"/>
              </a:lnSpc>
              <a:spcBef>
                <a:spcPts val="400"/>
              </a:spcBef>
              <a:spcAft>
                <a:spcPts val="0"/>
              </a:spcAft>
              <a:buNone/>
            </a:pPr>
            <a:r>
              <a:rPr lang="en" sz="1200"/>
              <a:t>For colleges with a stamp icon by their name, student will need to provide stamped, addressed envelopes to all recommendation letter writers.</a:t>
            </a:r>
            <a:endParaRPr sz="1200"/>
          </a:p>
          <a:p>
            <a:pPr marL="0" lvl="0" indent="0" algn="ctr" rtl="0">
              <a:lnSpc>
                <a:spcPct val="90000"/>
              </a:lnSpc>
              <a:spcBef>
                <a:spcPts val="400"/>
              </a:spcBef>
              <a:spcAft>
                <a:spcPts val="0"/>
              </a:spcAft>
              <a:buClr>
                <a:schemeClr val="dk2"/>
              </a:buClr>
              <a:buSzPts val="1100"/>
              <a:buFont typeface="Arial"/>
              <a:buNone/>
            </a:pPr>
            <a:r>
              <a:rPr lang="en" sz="1700" b="1">
                <a:solidFill>
                  <a:schemeClr val="dk2"/>
                </a:solidFill>
              </a:rPr>
              <a:t>Ask the *“recommendation writer” in person first. </a:t>
            </a:r>
            <a:endParaRPr sz="1700"/>
          </a:p>
        </p:txBody>
      </p:sp>
      <p:sp>
        <p:nvSpPr>
          <p:cNvPr id="182" name="Google Shape;182;p29"/>
          <p:cNvSpPr txBox="1">
            <a:spLocks noGrp="1"/>
          </p:cNvSpPr>
          <p:nvPr>
            <p:ph type="body" idx="1"/>
          </p:nvPr>
        </p:nvSpPr>
        <p:spPr>
          <a:xfrm>
            <a:off x="612900" y="-115675"/>
            <a:ext cx="6056700" cy="81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000" b="1" u="sng">
                <a:solidFill>
                  <a:srgbClr val="E69138"/>
                </a:solidFill>
              </a:rPr>
              <a:t>Letters of Recommendation</a:t>
            </a:r>
            <a:endParaRPr sz="3000" b="1" u="sng">
              <a:solidFill>
                <a:srgbClr val="E6913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789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800"/>
              <a:t>Transcripts</a:t>
            </a:r>
            <a:endParaRPr sz="4800"/>
          </a:p>
        </p:txBody>
      </p:sp>
      <p:sp>
        <p:nvSpPr>
          <p:cNvPr id="188" name="Google Shape;188;p30"/>
          <p:cNvSpPr txBox="1">
            <a:spLocks noGrp="1"/>
          </p:cNvSpPr>
          <p:nvPr>
            <p:ph type="body" idx="4294967295"/>
          </p:nvPr>
        </p:nvSpPr>
        <p:spPr>
          <a:xfrm>
            <a:off x="311700" y="1234025"/>
            <a:ext cx="8520600" cy="474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a:latin typeface="Arial"/>
                <a:ea typeface="Arial"/>
                <a:cs typeface="Arial"/>
                <a:sym typeface="Arial"/>
              </a:rPr>
              <a:t>Request a transcript online through Naviance.Your application isn't complete until they have received ALL of the required documents</a:t>
            </a:r>
            <a:endParaRPr sz="1400" b="1">
              <a:latin typeface="Arial"/>
              <a:ea typeface="Arial"/>
              <a:cs typeface="Arial"/>
              <a:sym typeface="Arial"/>
            </a:endParaRPr>
          </a:p>
          <a:p>
            <a:pPr marL="457200" lvl="0" indent="-317500" algn="l" rtl="0">
              <a:spcBef>
                <a:spcPts val="1200"/>
              </a:spcBef>
              <a:spcAft>
                <a:spcPts val="0"/>
              </a:spcAft>
              <a:buSzPts val="1400"/>
              <a:buFont typeface="Arial"/>
              <a:buChar char="●"/>
            </a:pPr>
            <a:r>
              <a:rPr lang="en" sz="1400">
                <a:solidFill>
                  <a:srgbClr val="000000"/>
                </a:solidFill>
                <a:latin typeface="Arial"/>
                <a:ea typeface="Arial"/>
                <a:cs typeface="Arial"/>
                <a:sym typeface="Arial"/>
              </a:rPr>
              <a:t>Th</a:t>
            </a:r>
            <a:r>
              <a:rPr lang="en" sz="1400">
                <a:latin typeface="Arial"/>
                <a:ea typeface="Arial"/>
                <a:cs typeface="Arial"/>
                <a:sym typeface="Arial"/>
              </a:rPr>
              <a:t>e first 10 transcripts are free.  ANY additional transcripts will be $3.  This includes NCAA and scholarship transcripts.  </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Add your colleges into Naviance under “Colleges I’m Applying To”</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You must indicate what type of application you are using (Common App or not)</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If you are using Common App you MUST complete the </a:t>
            </a:r>
            <a:r>
              <a:rPr lang="en" sz="1400" b="1" i="1">
                <a:latin typeface="Arial"/>
                <a:ea typeface="Arial"/>
                <a:cs typeface="Arial"/>
                <a:sym typeface="Arial"/>
              </a:rPr>
              <a:t>Counselor Recommendation </a:t>
            </a:r>
            <a:r>
              <a:rPr lang="en" sz="1400">
                <a:latin typeface="Arial"/>
                <a:ea typeface="Arial"/>
                <a:cs typeface="Arial"/>
                <a:sym typeface="Arial"/>
              </a:rPr>
              <a:t>packet located in Naviance's document resource and meet with your counselor.  Your transcript will not be sent to Common App schools until this happens.</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Allow 2 school days for processing.</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Pay attention to deadlines. If a transcript is due Jan. 1, please request it the first week of Dec. (Jan. 1 transcripts won’t include the 1st semester grades, those grades will be included on Mid Year Reports in mid January.)</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You will be notified via email when to request mid-year transcripts</a:t>
            </a:r>
            <a:r>
              <a:rPr lang="en" sz="1400">
                <a:solidFill>
                  <a:srgbClr val="FFFF00"/>
                </a:solidFill>
                <a:latin typeface="Arial"/>
                <a:ea typeface="Arial"/>
                <a:cs typeface="Arial"/>
                <a:sym typeface="Arial"/>
              </a:rPr>
              <a:t>.</a:t>
            </a:r>
            <a:endParaRPr sz="1400">
              <a:solidFill>
                <a:srgbClr val="FFFF00"/>
              </a:solidFill>
              <a:latin typeface="Arial"/>
              <a:ea typeface="Arial"/>
              <a:cs typeface="Arial"/>
              <a:sym typeface="Arial"/>
            </a:endParaRPr>
          </a:p>
          <a:p>
            <a:pPr marL="0" lvl="0" indent="0" algn="l" rtl="0">
              <a:spcBef>
                <a:spcPts val="0"/>
              </a:spcBef>
              <a:spcAft>
                <a:spcPts val="0"/>
              </a:spcAft>
              <a:buNone/>
            </a:pPr>
            <a:endParaRPr sz="1400" b="1">
              <a:latin typeface="Arial"/>
              <a:ea typeface="Arial"/>
              <a:cs typeface="Arial"/>
              <a:sym typeface="Arial"/>
            </a:endParaRPr>
          </a:p>
          <a:p>
            <a:pPr marL="0" lvl="0" indent="0" algn="l" rtl="0">
              <a:spcBef>
                <a:spcPts val="1200"/>
              </a:spcBef>
              <a:spcAft>
                <a:spcPts val="0"/>
              </a:spcAft>
              <a:buNone/>
            </a:pPr>
            <a:endParaRPr sz="2400" b="1">
              <a:latin typeface="Arial"/>
              <a:ea typeface="Arial"/>
              <a:cs typeface="Arial"/>
              <a:sym typeface="Arial"/>
            </a:endParaRPr>
          </a:p>
          <a:p>
            <a:pPr marL="0" lvl="0" indent="0" algn="l" rtl="0">
              <a:spcBef>
                <a:spcPts val="1200"/>
              </a:spcBef>
              <a:spcAft>
                <a:spcPts val="1200"/>
              </a:spcAft>
              <a:buNone/>
            </a:pPr>
            <a:endParaRPr sz="2400" b="1">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263625" y="4210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rgbClr val="FF9900"/>
                </a:solidFill>
              </a:rPr>
              <a:t>Consider Cost of Attendance</a:t>
            </a:r>
            <a:endParaRPr u="sng">
              <a:solidFill>
                <a:srgbClr val="FF9900"/>
              </a:solidFill>
            </a:endParaRPr>
          </a:p>
        </p:txBody>
      </p:sp>
      <p:sp>
        <p:nvSpPr>
          <p:cNvPr id="194" name="Google Shape;194;p31"/>
          <p:cNvSpPr txBox="1">
            <a:spLocks noGrp="1"/>
          </p:cNvSpPr>
          <p:nvPr>
            <p:ph type="body" idx="1"/>
          </p:nvPr>
        </p:nvSpPr>
        <p:spPr>
          <a:xfrm>
            <a:off x="311700" y="1266325"/>
            <a:ext cx="8520600" cy="330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b="1"/>
              <a:t>Cost of Attendance Includes</a:t>
            </a:r>
            <a:r>
              <a:rPr lang="en"/>
              <a:t>: </a:t>
            </a:r>
            <a:r>
              <a:rPr lang="en">
                <a:solidFill>
                  <a:srgbClr val="666666"/>
                </a:solidFill>
              </a:rPr>
              <a:t>tuition and fees, room and board (meals),</a:t>
            </a:r>
            <a:r>
              <a:rPr lang="en" u="sng">
                <a:solidFill>
                  <a:srgbClr val="666666"/>
                </a:solidFill>
              </a:rPr>
              <a:t> </a:t>
            </a:r>
            <a:r>
              <a:rPr lang="en">
                <a:solidFill>
                  <a:srgbClr val="666666"/>
                </a:solidFill>
              </a:rPr>
              <a:t>books, transportation, misc</a:t>
            </a:r>
            <a:endParaRPr>
              <a:solidFill>
                <a:srgbClr val="666666"/>
              </a:solidFill>
            </a:endParaRPr>
          </a:p>
          <a:p>
            <a:pPr marL="0" lvl="0" indent="0" algn="l" rtl="0">
              <a:spcBef>
                <a:spcPts val="1200"/>
              </a:spcBef>
              <a:spcAft>
                <a:spcPts val="0"/>
              </a:spcAft>
              <a:buClr>
                <a:schemeClr val="dk2"/>
              </a:buClr>
              <a:buSzPts val="1100"/>
              <a:buFont typeface="Arial"/>
              <a:buNone/>
            </a:pPr>
            <a:r>
              <a:rPr lang="en"/>
              <a:t>Complete the </a:t>
            </a:r>
            <a:r>
              <a:rPr lang="en" b="1"/>
              <a:t>FAFSA.gov</a:t>
            </a:r>
            <a:r>
              <a:rPr lang="en"/>
              <a:t> October 1- Estimated Family Contribution (EFC)</a:t>
            </a:r>
            <a:endParaRPr/>
          </a:p>
          <a:p>
            <a:pPr marL="0" lvl="0" indent="0" algn="l" rtl="0">
              <a:spcBef>
                <a:spcPts val="1200"/>
              </a:spcBef>
              <a:spcAft>
                <a:spcPts val="0"/>
              </a:spcAft>
              <a:buClr>
                <a:schemeClr val="dk2"/>
              </a:buClr>
              <a:buSzPts val="1100"/>
              <a:buFont typeface="Arial"/>
              <a:buNone/>
            </a:pPr>
            <a:r>
              <a:rPr lang="en"/>
              <a:t>Scholarships and Grants vs Need Based aid </a:t>
            </a:r>
            <a:endParaRPr/>
          </a:p>
          <a:p>
            <a:pPr marL="0" lvl="0" indent="0" algn="l" rtl="0">
              <a:spcBef>
                <a:spcPts val="1200"/>
              </a:spcBef>
              <a:spcAft>
                <a:spcPts val="0"/>
              </a:spcAft>
              <a:buClr>
                <a:schemeClr val="dk2"/>
              </a:buClr>
              <a:buSzPts val="1100"/>
              <a:buFont typeface="Arial"/>
              <a:buNone/>
            </a:pPr>
            <a:r>
              <a:rPr lang="en"/>
              <a:t>What can you afford to pay for your college education?</a:t>
            </a:r>
            <a:endParaRPr/>
          </a:p>
          <a:p>
            <a:pPr marL="0" lvl="0" indent="0" algn="l" rtl="0">
              <a:spcBef>
                <a:spcPts val="1200"/>
              </a:spcBef>
              <a:spcAft>
                <a:spcPts val="0"/>
              </a:spcAft>
              <a:buClr>
                <a:schemeClr val="dk2"/>
              </a:buClr>
              <a:buSzPts val="1100"/>
              <a:buFont typeface="Arial"/>
              <a:buNone/>
            </a:pPr>
            <a:r>
              <a:rPr lang="en"/>
              <a:t>Money Magazine’s great college values  </a:t>
            </a:r>
            <a:r>
              <a:rPr lang="en" u="sng">
                <a:solidFill>
                  <a:schemeClr val="hlink"/>
                </a:solidFill>
                <a:highlight>
                  <a:srgbClr val="FFFFFF"/>
                </a:highlight>
                <a:latin typeface="Arial"/>
                <a:ea typeface="Arial"/>
                <a:cs typeface="Arial"/>
                <a:sym typeface="Arial"/>
                <a:hlinkClick r:id="rId3"/>
              </a:rPr>
              <a:t>https://money.com/best-colleges/</a:t>
            </a:r>
            <a:endParaRPr/>
          </a:p>
          <a:p>
            <a:pPr marL="0" lvl="0" indent="0" algn="l" rtl="0">
              <a:spcBef>
                <a:spcPts val="1200"/>
              </a:spcBef>
              <a:spcAft>
                <a:spcPts val="0"/>
              </a:spcAft>
              <a:buClr>
                <a:schemeClr val="dk2"/>
              </a:buClr>
              <a:buSzPts val="1100"/>
              <a:buFont typeface="Arial"/>
              <a:buNone/>
            </a:pPr>
            <a:r>
              <a:rPr lang="en"/>
              <a:t>Have a family discussion NOW.</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99350" y="-116350"/>
            <a:ext cx="8520600" cy="78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my child’s options after high school?</a:t>
            </a:r>
            <a:endParaRPr/>
          </a:p>
        </p:txBody>
      </p:sp>
      <p:sp>
        <p:nvSpPr>
          <p:cNvPr id="73" name="Google Shape;73;p14"/>
          <p:cNvSpPr txBox="1"/>
          <p:nvPr/>
        </p:nvSpPr>
        <p:spPr>
          <a:xfrm>
            <a:off x="211950" y="494375"/>
            <a:ext cx="8720100" cy="6836700"/>
          </a:xfrm>
          <a:prstGeom prst="rect">
            <a:avLst/>
          </a:prstGeom>
          <a:noFill/>
          <a:ln>
            <a:noFill/>
          </a:ln>
        </p:spPr>
        <p:txBody>
          <a:bodyPr spcFirstLastPara="1" wrap="square" lIns="91425" tIns="91425" rIns="91425" bIns="91425" anchor="t" anchorCtr="0">
            <a:spAutoFit/>
          </a:bodyPr>
          <a:lstStyle/>
          <a:p>
            <a:pPr marL="457200" lvl="0" indent="-349250" algn="l" rtl="0">
              <a:lnSpc>
                <a:spcPct val="90000"/>
              </a:lnSpc>
              <a:spcBef>
                <a:spcPts val="700"/>
              </a:spcBef>
              <a:spcAft>
                <a:spcPts val="0"/>
              </a:spcAft>
              <a:buClr>
                <a:srgbClr val="003366"/>
              </a:buClr>
              <a:buSzPts val="1900"/>
              <a:buChar char="●"/>
            </a:pPr>
            <a:r>
              <a:rPr lang="en" sz="1900">
                <a:solidFill>
                  <a:srgbClr val="003366"/>
                </a:solidFill>
              </a:rPr>
              <a:t>4-year institutions</a:t>
            </a:r>
            <a:endParaRPr sz="1900">
              <a:solidFill>
                <a:srgbClr val="003366"/>
              </a:solidFill>
            </a:endParaRPr>
          </a:p>
          <a:p>
            <a:pPr marL="914400" lvl="1" indent="-349250" algn="l" rtl="0">
              <a:lnSpc>
                <a:spcPct val="90000"/>
              </a:lnSpc>
              <a:spcBef>
                <a:spcPts val="0"/>
              </a:spcBef>
              <a:spcAft>
                <a:spcPts val="0"/>
              </a:spcAft>
              <a:buClr>
                <a:srgbClr val="003366"/>
              </a:buClr>
              <a:buSzPts val="1900"/>
              <a:buChar char="○"/>
            </a:pPr>
            <a:r>
              <a:rPr lang="en" sz="1900">
                <a:solidFill>
                  <a:srgbClr val="003366"/>
                </a:solidFill>
              </a:rPr>
              <a:t>Liberal Arts College</a:t>
            </a:r>
            <a:endParaRPr sz="1900">
              <a:solidFill>
                <a:srgbClr val="003366"/>
              </a:solidFill>
            </a:endParaRPr>
          </a:p>
          <a:p>
            <a:pPr marL="914400" lvl="1" indent="-349250" algn="l" rtl="0">
              <a:lnSpc>
                <a:spcPct val="90000"/>
              </a:lnSpc>
              <a:spcBef>
                <a:spcPts val="0"/>
              </a:spcBef>
              <a:spcAft>
                <a:spcPts val="0"/>
              </a:spcAft>
              <a:buClr>
                <a:srgbClr val="003366"/>
              </a:buClr>
              <a:buSzPts val="1900"/>
              <a:buChar char="○"/>
            </a:pPr>
            <a:r>
              <a:rPr lang="en" sz="1900">
                <a:solidFill>
                  <a:srgbClr val="003366"/>
                </a:solidFill>
              </a:rPr>
              <a:t>University</a:t>
            </a:r>
            <a:endParaRPr sz="1900">
              <a:solidFill>
                <a:srgbClr val="003366"/>
              </a:solidFill>
            </a:endParaRPr>
          </a:p>
          <a:p>
            <a:pPr marL="457200" lvl="0" indent="-349250" algn="l" rtl="0">
              <a:lnSpc>
                <a:spcPct val="90000"/>
              </a:lnSpc>
              <a:spcBef>
                <a:spcPts val="0"/>
              </a:spcBef>
              <a:spcAft>
                <a:spcPts val="0"/>
              </a:spcAft>
              <a:buClr>
                <a:srgbClr val="003366"/>
              </a:buClr>
              <a:buSzPts val="1900"/>
              <a:buChar char="●"/>
            </a:pPr>
            <a:r>
              <a:rPr lang="en" sz="1900">
                <a:solidFill>
                  <a:srgbClr val="003366"/>
                </a:solidFill>
              </a:rPr>
              <a:t>2-year schools</a:t>
            </a:r>
            <a:endParaRPr sz="1900">
              <a:solidFill>
                <a:srgbClr val="003366"/>
              </a:solidFill>
            </a:endParaRPr>
          </a:p>
          <a:p>
            <a:pPr marL="914400" lvl="1" indent="-260350" algn="l" rtl="0">
              <a:lnSpc>
                <a:spcPct val="90000"/>
              </a:lnSpc>
              <a:spcBef>
                <a:spcPts val="0"/>
              </a:spcBef>
              <a:spcAft>
                <a:spcPts val="0"/>
              </a:spcAft>
              <a:buClr>
                <a:srgbClr val="003366"/>
              </a:buClr>
              <a:buSzPts val="500"/>
              <a:buChar char="○"/>
            </a:pPr>
            <a:r>
              <a:rPr lang="en" sz="1900">
                <a:solidFill>
                  <a:srgbClr val="003366"/>
                </a:solidFill>
              </a:rPr>
              <a:t>Community colleges and junior colleges</a:t>
            </a:r>
            <a:endParaRPr sz="1900">
              <a:solidFill>
                <a:srgbClr val="003366"/>
              </a:solidFill>
            </a:endParaRPr>
          </a:p>
          <a:p>
            <a:pPr marL="914400" lvl="1" indent="-260350" algn="l" rtl="0">
              <a:lnSpc>
                <a:spcPct val="90000"/>
              </a:lnSpc>
              <a:spcBef>
                <a:spcPts val="0"/>
              </a:spcBef>
              <a:spcAft>
                <a:spcPts val="0"/>
              </a:spcAft>
              <a:buClr>
                <a:srgbClr val="003366"/>
              </a:buClr>
              <a:buSzPts val="500"/>
              <a:buChar char="○"/>
            </a:pPr>
            <a:r>
              <a:rPr lang="en" sz="1900">
                <a:solidFill>
                  <a:srgbClr val="003366"/>
                </a:solidFill>
              </a:rPr>
              <a:t>Technical colleges</a:t>
            </a:r>
            <a:endParaRPr sz="1900">
              <a:solidFill>
                <a:srgbClr val="003366"/>
              </a:solidFill>
            </a:endParaRPr>
          </a:p>
          <a:p>
            <a:pPr marL="457200" lvl="0" indent="-349250" algn="l" rtl="0">
              <a:lnSpc>
                <a:spcPct val="90000"/>
              </a:lnSpc>
              <a:spcBef>
                <a:spcPts val="0"/>
              </a:spcBef>
              <a:spcAft>
                <a:spcPts val="0"/>
              </a:spcAft>
              <a:buClr>
                <a:srgbClr val="003366"/>
              </a:buClr>
              <a:buSzPts val="1900"/>
              <a:buChar char="●"/>
            </a:pPr>
            <a:r>
              <a:rPr lang="en" sz="1900">
                <a:solidFill>
                  <a:srgbClr val="003366"/>
                </a:solidFill>
              </a:rPr>
              <a:t> Speciality schools</a:t>
            </a:r>
            <a:endParaRPr sz="1900">
              <a:solidFill>
                <a:srgbClr val="003366"/>
              </a:solidFill>
            </a:endParaRPr>
          </a:p>
          <a:p>
            <a:pPr marL="914400" lvl="1" indent="-260350" algn="l" rtl="0">
              <a:lnSpc>
                <a:spcPct val="90000"/>
              </a:lnSpc>
              <a:spcBef>
                <a:spcPts val="0"/>
              </a:spcBef>
              <a:spcAft>
                <a:spcPts val="0"/>
              </a:spcAft>
              <a:buClr>
                <a:srgbClr val="003366"/>
              </a:buClr>
              <a:buSzPts val="500"/>
              <a:buChar char="○"/>
            </a:pPr>
            <a:r>
              <a:rPr lang="en" sz="1900">
                <a:solidFill>
                  <a:srgbClr val="003366"/>
                </a:solidFill>
              </a:rPr>
              <a:t>Art schools</a:t>
            </a:r>
            <a:endParaRPr sz="1900">
              <a:solidFill>
                <a:srgbClr val="003366"/>
              </a:solidFill>
            </a:endParaRPr>
          </a:p>
          <a:p>
            <a:pPr marL="914400" lvl="1" indent="-260350" algn="l" rtl="0">
              <a:lnSpc>
                <a:spcPct val="90000"/>
              </a:lnSpc>
              <a:spcBef>
                <a:spcPts val="0"/>
              </a:spcBef>
              <a:spcAft>
                <a:spcPts val="0"/>
              </a:spcAft>
              <a:buClr>
                <a:srgbClr val="003366"/>
              </a:buClr>
              <a:buSzPts val="500"/>
              <a:buChar char="○"/>
            </a:pPr>
            <a:r>
              <a:rPr lang="en" sz="1900">
                <a:solidFill>
                  <a:srgbClr val="003366"/>
                </a:solidFill>
              </a:rPr>
              <a:t>Culinary schools</a:t>
            </a:r>
            <a:endParaRPr sz="1900">
              <a:solidFill>
                <a:srgbClr val="003366"/>
              </a:solidFill>
            </a:endParaRPr>
          </a:p>
          <a:p>
            <a:pPr marL="457200" lvl="0" indent="-349250" algn="l" rtl="0">
              <a:lnSpc>
                <a:spcPct val="90000"/>
              </a:lnSpc>
              <a:spcBef>
                <a:spcPts val="0"/>
              </a:spcBef>
              <a:spcAft>
                <a:spcPts val="0"/>
              </a:spcAft>
              <a:buClr>
                <a:srgbClr val="003366"/>
              </a:buClr>
              <a:buSzPts val="1900"/>
              <a:buChar char="●"/>
            </a:pPr>
            <a:r>
              <a:rPr lang="en" sz="1900">
                <a:solidFill>
                  <a:srgbClr val="003366"/>
                </a:solidFill>
              </a:rPr>
              <a:t> Military  </a:t>
            </a:r>
            <a:endParaRPr sz="1900">
              <a:solidFill>
                <a:srgbClr val="003366"/>
              </a:solidFill>
            </a:endParaRPr>
          </a:p>
          <a:p>
            <a:pPr marL="914400" lvl="1" indent="-349250" algn="l" rtl="0">
              <a:lnSpc>
                <a:spcPct val="90000"/>
              </a:lnSpc>
              <a:spcBef>
                <a:spcPts val="0"/>
              </a:spcBef>
              <a:spcAft>
                <a:spcPts val="0"/>
              </a:spcAft>
              <a:buClr>
                <a:srgbClr val="003366"/>
              </a:buClr>
              <a:buSzPts val="1900"/>
              <a:buChar char="○"/>
            </a:pPr>
            <a:r>
              <a:rPr lang="en" sz="1900">
                <a:solidFill>
                  <a:srgbClr val="003366"/>
                </a:solidFill>
              </a:rPr>
              <a:t>Military Academy</a:t>
            </a:r>
            <a:endParaRPr sz="1900">
              <a:solidFill>
                <a:srgbClr val="003366"/>
              </a:solidFill>
            </a:endParaRPr>
          </a:p>
          <a:p>
            <a:pPr marL="914400" lvl="1" indent="-349250" algn="l" rtl="0">
              <a:lnSpc>
                <a:spcPct val="90000"/>
              </a:lnSpc>
              <a:spcBef>
                <a:spcPts val="0"/>
              </a:spcBef>
              <a:spcAft>
                <a:spcPts val="0"/>
              </a:spcAft>
              <a:buClr>
                <a:srgbClr val="003366"/>
              </a:buClr>
              <a:buSzPts val="1900"/>
              <a:buChar char="○"/>
            </a:pPr>
            <a:r>
              <a:rPr lang="en" sz="1900">
                <a:solidFill>
                  <a:srgbClr val="003366"/>
                </a:solidFill>
              </a:rPr>
              <a:t>Enlistment in the military</a:t>
            </a:r>
            <a:endParaRPr sz="1900">
              <a:solidFill>
                <a:srgbClr val="003366"/>
              </a:solidFill>
            </a:endParaRPr>
          </a:p>
          <a:p>
            <a:pPr marL="457200" lvl="0" indent="-349250" algn="l" rtl="0">
              <a:lnSpc>
                <a:spcPct val="90000"/>
              </a:lnSpc>
              <a:spcBef>
                <a:spcPts val="0"/>
              </a:spcBef>
              <a:spcAft>
                <a:spcPts val="0"/>
              </a:spcAft>
              <a:buClr>
                <a:srgbClr val="003366"/>
              </a:buClr>
              <a:buSzPts val="1900"/>
              <a:buChar char="●"/>
            </a:pPr>
            <a:r>
              <a:rPr lang="en" sz="1900">
                <a:solidFill>
                  <a:srgbClr val="003366"/>
                </a:solidFill>
              </a:rPr>
              <a:t>Direct entry into the world of work</a:t>
            </a:r>
            <a:endParaRPr sz="1900">
              <a:solidFill>
                <a:srgbClr val="003366"/>
              </a:solidFill>
            </a:endParaRPr>
          </a:p>
          <a:p>
            <a:pPr marL="457200" lvl="0" indent="-349250" algn="l" rtl="0">
              <a:lnSpc>
                <a:spcPct val="90000"/>
              </a:lnSpc>
              <a:spcBef>
                <a:spcPts val="0"/>
              </a:spcBef>
              <a:spcAft>
                <a:spcPts val="0"/>
              </a:spcAft>
              <a:buClr>
                <a:srgbClr val="003366"/>
              </a:buClr>
              <a:buSzPts val="1900"/>
              <a:buChar char="●"/>
            </a:pPr>
            <a:r>
              <a:rPr lang="en" sz="1900">
                <a:solidFill>
                  <a:srgbClr val="003366"/>
                </a:solidFill>
              </a:rPr>
              <a:t>Gap Year</a:t>
            </a:r>
            <a:endParaRPr sz="1900">
              <a:solidFill>
                <a:srgbClr val="003366"/>
              </a:solidFill>
            </a:endParaRPr>
          </a:p>
          <a:p>
            <a:pPr marL="914400" lvl="0" indent="0" algn="l" rtl="0">
              <a:lnSpc>
                <a:spcPct val="90000"/>
              </a:lnSpc>
              <a:spcBef>
                <a:spcPts val="700"/>
              </a:spcBef>
              <a:spcAft>
                <a:spcPts val="0"/>
              </a:spcAft>
              <a:buNone/>
            </a:pPr>
            <a:endParaRPr sz="2500">
              <a:solidFill>
                <a:srgbClr val="003366"/>
              </a:solidFill>
            </a:endParaRPr>
          </a:p>
          <a:p>
            <a:pPr marL="0" lvl="0" indent="0" algn="l" rtl="0">
              <a:lnSpc>
                <a:spcPct val="90000"/>
              </a:lnSpc>
              <a:spcBef>
                <a:spcPts val="700"/>
              </a:spcBef>
              <a:spcAft>
                <a:spcPts val="0"/>
              </a:spcAft>
              <a:buNone/>
            </a:pPr>
            <a:endParaRPr sz="2800">
              <a:solidFill>
                <a:srgbClr val="003366"/>
              </a:solidFill>
            </a:endParaRPr>
          </a:p>
          <a:p>
            <a:pPr marL="914400" lvl="0" indent="0" algn="l" rtl="0">
              <a:lnSpc>
                <a:spcPct val="90000"/>
              </a:lnSpc>
              <a:spcBef>
                <a:spcPts val="700"/>
              </a:spcBef>
              <a:spcAft>
                <a:spcPts val="0"/>
              </a:spcAft>
              <a:buNone/>
            </a:pPr>
            <a:endParaRPr sz="2800">
              <a:solidFill>
                <a:srgbClr val="003366"/>
              </a:solidFill>
            </a:endParaRPr>
          </a:p>
          <a:p>
            <a:pPr marL="0" lvl="0" indent="0" algn="l" rtl="0">
              <a:lnSpc>
                <a:spcPct val="90000"/>
              </a:lnSpc>
              <a:spcBef>
                <a:spcPts val="700"/>
              </a:spcBef>
              <a:spcAft>
                <a:spcPts val="0"/>
              </a:spcAft>
              <a:buNone/>
            </a:pPr>
            <a:endParaRPr sz="2800">
              <a:solidFill>
                <a:srgbClr val="003366"/>
              </a:solidFill>
            </a:endParaRPr>
          </a:p>
          <a:p>
            <a:pPr marL="914400" lvl="1" indent="-406400" algn="l" rtl="0">
              <a:lnSpc>
                <a:spcPct val="90000"/>
              </a:lnSpc>
              <a:spcBef>
                <a:spcPts val="700"/>
              </a:spcBef>
              <a:spcAft>
                <a:spcPts val="0"/>
              </a:spcAft>
              <a:buClr>
                <a:srgbClr val="003366"/>
              </a:buClr>
              <a:buSzPts val="2800"/>
              <a:buChar char="○"/>
            </a:pPr>
            <a:endParaRPr sz="2800">
              <a:solidFill>
                <a:srgbClr val="0033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55200" y="162275"/>
            <a:ext cx="5299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Scholarship Opportunity</a:t>
            </a:r>
            <a:endParaRPr/>
          </a:p>
        </p:txBody>
      </p:sp>
      <p:sp>
        <p:nvSpPr>
          <p:cNvPr id="200" name="Google Shape;200;p32"/>
          <p:cNvSpPr txBox="1"/>
          <p:nvPr/>
        </p:nvSpPr>
        <p:spPr>
          <a:xfrm>
            <a:off x="222300" y="905700"/>
            <a:ext cx="8699400" cy="4128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800" u="sng">
                <a:solidFill>
                  <a:schemeClr val="hlink"/>
                </a:solidFill>
                <a:hlinkClick r:id="rId3"/>
              </a:rPr>
              <a:t>www.finaid.org</a:t>
            </a:r>
            <a:endParaRPr sz="1800" u="sng">
              <a:solidFill>
                <a:schemeClr val="hlink"/>
              </a:solidFill>
            </a:endParaRPr>
          </a:p>
          <a:p>
            <a:pPr marL="0" lvl="0" indent="0" algn="l" rtl="0">
              <a:lnSpc>
                <a:spcPct val="80000"/>
              </a:lnSpc>
              <a:spcBef>
                <a:spcPts val="0"/>
              </a:spcBef>
              <a:spcAft>
                <a:spcPts val="0"/>
              </a:spcAft>
              <a:buNone/>
            </a:pPr>
            <a:endParaRPr sz="1800" u="sng">
              <a:solidFill>
                <a:schemeClr val="hlink"/>
              </a:solidFill>
            </a:endParaRPr>
          </a:p>
          <a:p>
            <a:pPr marL="0" lvl="0" indent="0" algn="l" rtl="0">
              <a:lnSpc>
                <a:spcPct val="150000"/>
              </a:lnSpc>
              <a:spcBef>
                <a:spcPts val="0"/>
              </a:spcBef>
              <a:spcAft>
                <a:spcPts val="0"/>
              </a:spcAft>
              <a:buNone/>
            </a:pPr>
            <a:r>
              <a:rPr lang="en" sz="1800" u="sng">
                <a:solidFill>
                  <a:schemeClr val="accent5"/>
                </a:solidFill>
                <a:hlinkClick r:id="rId4">
                  <a:extLst>
                    <a:ext uri="{A12FA001-AC4F-418D-AE19-62706E023703}">
                      <ahyp:hlinkClr xmlns:ahyp="http://schemas.microsoft.com/office/drawing/2018/hyperlinkcolor" val="tx"/>
                    </a:ext>
                  </a:extLst>
                </a:hlinkClick>
              </a:rPr>
              <a:t>www.fastweb.com</a:t>
            </a:r>
            <a:endParaRPr/>
          </a:p>
          <a:p>
            <a:pPr marL="0" lvl="0" indent="0" algn="l" rtl="0">
              <a:lnSpc>
                <a:spcPct val="150000"/>
              </a:lnSpc>
              <a:spcBef>
                <a:spcPts val="1800"/>
              </a:spcBef>
              <a:spcAft>
                <a:spcPts val="0"/>
              </a:spcAft>
              <a:buClr>
                <a:schemeClr val="dk2"/>
              </a:buClr>
              <a:buSzPts val="1100"/>
              <a:buFont typeface="Arial"/>
              <a:buNone/>
            </a:pPr>
            <a:r>
              <a:rPr lang="en" sz="1800" u="sng">
                <a:solidFill>
                  <a:schemeClr val="hlink"/>
                </a:solidFill>
                <a:hlinkClick r:id="rId5"/>
              </a:rPr>
              <a:t>www.scholarshipsforhispanics.org</a:t>
            </a:r>
            <a:endParaRPr sz="1800" u="sng">
              <a:solidFill>
                <a:schemeClr val="hlink"/>
              </a:solidFill>
            </a:endParaRPr>
          </a:p>
          <a:p>
            <a:pPr marL="0" lvl="0" indent="0" algn="l" rtl="0">
              <a:lnSpc>
                <a:spcPct val="80000"/>
              </a:lnSpc>
              <a:spcBef>
                <a:spcPts val="1800"/>
              </a:spcBef>
              <a:spcAft>
                <a:spcPts val="0"/>
              </a:spcAft>
              <a:buNone/>
            </a:pPr>
            <a:r>
              <a:rPr lang="en" sz="1700" u="sng">
                <a:solidFill>
                  <a:schemeClr val="hlink"/>
                </a:solidFill>
                <a:hlinkClick r:id="rId6"/>
              </a:rPr>
              <a:t>https://www.collegegreenlight.com/</a:t>
            </a:r>
            <a:endParaRPr sz="2400" u="sng">
              <a:solidFill>
                <a:schemeClr val="hlink"/>
              </a:solidFill>
            </a:endParaRPr>
          </a:p>
          <a:p>
            <a:pPr marL="0" lvl="0" indent="0" algn="l" rtl="0">
              <a:lnSpc>
                <a:spcPct val="80000"/>
              </a:lnSpc>
              <a:spcBef>
                <a:spcPts val="0"/>
              </a:spcBef>
              <a:spcAft>
                <a:spcPts val="0"/>
              </a:spcAft>
              <a:buNone/>
            </a:pPr>
            <a:endParaRPr sz="1800" u="sng">
              <a:solidFill>
                <a:schemeClr val="hlink"/>
              </a:solidFill>
            </a:endParaRPr>
          </a:p>
          <a:p>
            <a:pPr marL="0" lvl="0" indent="0" algn="l" rtl="0">
              <a:lnSpc>
                <a:spcPct val="80000"/>
              </a:lnSpc>
              <a:spcBef>
                <a:spcPts val="0"/>
              </a:spcBef>
              <a:spcAft>
                <a:spcPts val="0"/>
              </a:spcAft>
              <a:buNone/>
            </a:pPr>
            <a:r>
              <a:rPr lang="en" b="1">
                <a:solidFill>
                  <a:srgbClr val="404040"/>
                </a:solidFill>
                <a:latin typeface="Trebuchet MS"/>
                <a:ea typeface="Trebuchet MS"/>
                <a:cs typeface="Trebuchet MS"/>
                <a:sym typeface="Trebuchet MS"/>
              </a:rPr>
              <a:t>College Board Opportunity Scholarship</a:t>
            </a:r>
            <a:r>
              <a:rPr lang="en" b="1">
                <a:solidFill>
                  <a:srgbClr val="505050"/>
                </a:solidFill>
                <a:highlight>
                  <a:srgbClr val="FFFFFF"/>
                </a:highlight>
                <a:latin typeface="Roboto"/>
                <a:ea typeface="Roboto"/>
                <a:cs typeface="Roboto"/>
                <a:sym typeface="Roboto"/>
              </a:rPr>
              <a:t> </a:t>
            </a:r>
            <a:r>
              <a:rPr lang="en">
                <a:solidFill>
                  <a:srgbClr val="505050"/>
                </a:solidFill>
                <a:highlight>
                  <a:srgbClr val="FFFFFF"/>
                </a:highlight>
                <a:latin typeface="Roboto"/>
                <a:ea typeface="Roboto"/>
                <a:cs typeface="Roboto"/>
                <a:sym typeface="Roboto"/>
              </a:rPr>
              <a:t>:  </a:t>
            </a:r>
            <a:r>
              <a:rPr lang="en">
                <a:solidFill>
                  <a:srgbClr val="505050"/>
                </a:solidFill>
                <a:highlight>
                  <a:srgbClr val="FFFFFF"/>
                </a:highlight>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 </a:t>
            </a:r>
            <a:r>
              <a:rPr lang="en" u="sng">
                <a:solidFill>
                  <a:schemeClr val="hlink"/>
                </a:solidFill>
                <a:hlinkClick r:id="rId7"/>
              </a:rPr>
              <a:t>https://opportunity.collegeboard.org/</a:t>
            </a:r>
            <a:endParaRPr u="sng">
              <a:solidFill>
                <a:schemeClr val="hlink"/>
              </a:solidFill>
            </a:endParaRPr>
          </a:p>
          <a:p>
            <a:pPr marL="0" lvl="0" indent="0" algn="l" rtl="0">
              <a:lnSpc>
                <a:spcPct val="80000"/>
              </a:lnSpc>
              <a:spcBef>
                <a:spcPts val="0"/>
              </a:spcBef>
              <a:spcAft>
                <a:spcPts val="0"/>
              </a:spcAft>
              <a:buClr>
                <a:schemeClr val="dk2"/>
              </a:buClr>
              <a:buSzPts val="1100"/>
              <a:buFont typeface="Arial"/>
              <a:buNone/>
            </a:pPr>
            <a:endParaRPr u="sng">
              <a:solidFill>
                <a:schemeClr val="hlink"/>
              </a:solidFill>
            </a:endParaRPr>
          </a:p>
          <a:p>
            <a:pPr marL="0" lvl="0" indent="0" algn="l" rtl="0">
              <a:lnSpc>
                <a:spcPct val="80000"/>
              </a:lnSpc>
              <a:spcBef>
                <a:spcPts val="0"/>
              </a:spcBef>
              <a:spcAft>
                <a:spcPts val="0"/>
              </a:spcAft>
              <a:buNone/>
            </a:pPr>
            <a:r>
              <a:rPr lang="en">
                <a:solidFill>
                  <a:schemeClr val="dk2"/>
                </a:solidFill>
              </a:rPr>
              <a:t>Don’t forget about </a:t>
            </a:r>
            <a:r>
              <a:rPr lang="en" b="1">
                <a:solidFill>
                  <a:schemeClr val="dk2"/>
                </a:solidFill>
              </a:rPr>
              <a:t>scholarship search in Naviance</a:t>
            </a:r>
            <a:r>
              <a:rPr lang="en">
                <a:solidFill>
                  <a:schemeClr val="dk2"/>
                </a:solidFill>
              </a:rPr>
              <a:t> .  A lot of the local and regional awards go unclaimed because students don’t apply.  </a:t>
            </a:r>
            <a:endParaRPr>
              <a:solidFill>
                <a:schemeClr val="dk2"/>
              </a:solidFill>
            </a:endParaRPr>
          </a:p>
          <a:p>
            <a:pPr marL="0" lvl="0" indent="0" algn="l" rtl="0">
              <a:lnSpc>
                <a:spcPct val="80000"/>
              </a:lnSpc>
              <a:spcBef>
                <a:spcPts val="0"/>
              </a:spcBef>
              <a:spcAft>
                <a:spcPts val="0"/>
              </a:spcAft>
              <a:buNone/>
            </a:pPr>
            <a:endParaRPr>
              <a:solidFill>
                <a:schemeClr val="dk2"/>
              </a:solidFill>
            </a:endParaRPr>
          </a:p>
          <a:p>
            <a:pPr marL="0" lvl="0" indent="0" algn="ctr" rtl="0">
              <a:lnSpc>
                <a:spcPct val="80000"/>
              </a:lnSpc>
              <a:spcBef>
                <a:spcPts val="0"/>
              </a:spcBef>
              <a:spcAft>
                <a:spcPts val="0"/>
              </a:spcAft>
              <a:buClr>
                <a:schemeClr val="dk2"/>
              </a:buClr>
              <a:buSzPts val="1100"/>
              <a:buFont typeface="Arial"/>
              <a:buNone/>
            </a:pPr>
            <a:r>
              <a:rPr lang="en" sz="1700" b="1">
                <a:solidFill>
                  <a:schemeClr val="dk2"/>
                </a:solidFill>
              </a:rPr>
              <a:t>FAFSA.ED.GOV  Opens October 1st</a:t>
            </a:r>
            <a:endParaRPr sz="1700" b="1">
              <a:solidFill>
                <a:schemeClr val="dk2"/>
              </a:solidFill>
            </a:endParaRPr>
          </a:p>
          <a:p>
            <a:pPr marL="0" lvl="0" indent="0" algn="l" rtl="0">
              <a:lnSpc>
                <a:spcPct val="150000"/>
              </a:lnSpc>
              <a:spcBef>
                <a:spcPts val="0"/>
              </a:spcBef>
              <a:spcAft>
                <a:spcPts val="1800"/>
              </a:spcAft>
              <a:buNone/>
            </a:pPr>
            <a:endParaRPr sz="1500" b="1">
              <a:solidFill>
                <a:srgbClr val="404040"/>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1567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should I be doing now?</a:t>
            </a:r>
            <a:endParaRPr/>
          </a:p>
        </p:txBody>
      </p:sp>
      <p:sp>
        <p:nvSpPr>
          <p:cNvPr id="206" name="Google Shape;206;p33"/>
          <p:cNvSpPr txBox="1"/>
          <p:nvPr/>
        </p:nvSpPr>
        <p:spPr>
          <a:xfrm>
            <a:off x="0" y="864175"/>
            <a:ext cx="9144000" cy="4340700"/>
          </a:xfrm>
          <a:prstGeom prst="rect">
            <a:avLst/>
          </a:prstGeom>
          <a:noFill/>
          <a:ln>
            <a:noFill/>
          </a:ln>
        </p:spPr>
        <p:txBody>
          <a:bodyPr spcFirstLastPara="1" wrap="square" lIns="91425" tIns="91425" rIns="91425" bIns="91425" anchor="t" anchorCtr="0">
            <a:spAutoFit/>
          </a:bodyPr>
          <a:lstStyle/>
          <a:p>
            <a:pPr marL="457200" lvl="0" indent="-317500" algn="l" rtl="0">
              <a:lnSpc>
                <a:spcPct val="100000"/>
              </a:lnSpc>
              <a:spcBef>
                <a:spcPts val="600"/>
              </a:spcBef>
              <a:spcAft>
                <a:spcPts val="0"/>
              </a:spcAft>
              <a:buClr>
                <a:srgbClr val="003366"/>
              </a:buClr>
              <a:buSzPts val="1400"/>
              <a:buChar char="●"/>
            </a:pPr>
            <a:r>
              <a:rPr lang="en" sz="2400">
                <a:solidFill>
                  <a:srgbClr val="003366"/>
                </a:solidFill>
              </a:rPr>
              <a:t>Assist your student with college-related activities, but encourage them to do as much on their own as possible.</a:t>
            </a:r>
            <a:endParaRPr sz="2400">
              <a:solidFill>
                <a:srgbClr val="003366"/>
              </a:solidFill>
            </a:endParaRPr>
          </a:p>
          <a:p>
            <a:pPr marL="457200" lvl="0" indent="0" algn="l" rtl="0">
              <a:lnSpc>
                <a:spcPct val="100000"/>
              </a:lnSpc>
              <a:spcBef>
                <a:spcPts val="600"/>
              </a:spcBef>
              <a:spcAft>
                <a:spcPts val="0"/>
              </a:spcAft>
              <a:buNone/>
            </a:pPr>
            <a:endParaRPr sz="2400">
              <a:solidFill>
                <a:srgbClr val="003366"/>
              </a:solidFill>
            </a:endParaRPr>
          </a:p>
          <a:p>
            <a:pPr marL="457200" lvl="0" indent="-317500" algn="l" rtl="0">
              <a:lnSpc>
                <a:spcPct val="100000"/>
              </a:lnSpc>
              <a:spcBef>
                <a:spcPts val="600"/>
              </a:spcBef>
              <a:spcAft>
                <a:spcPts val="0"/>
              </a:spcAft>
              <a:buClr>
                <a:srgbClr val="003366"/>
              </a:buClr>
              <a:buSzPts val="1400"/>
              <a:buChar char="●"/>
            </a:pPr>
            <a:r>
              <a:rPr lang="en" sz="2400">
                <a:solidFill>
                  <a:srgbClr val="003366"/>
                </a:solidFill>
              </a:rPr>
              <a:t>Listen to your student.  Communicate with your student any family considerations that will have an impact on where he/she may apply.</a:t>
            </a:r>
            <a:endParaRPr sz="2400">
              <a:solidFill>
                <a:srgbClr val="003366"/>
              </a:solidFill>
            </a:endParaRPr>
          </a:p>
          <a:p>
            <a:pPr marL="457200" lvl="0" indent="0" algn="l" rtl="0">
              <a:lnSpc>
                <a:spcPct val="100000"/>
              </a:lnSpc>
              <a:spcBef>
                <a:spcPts val="600"/>
              </a:spcBef>
              <a:spcAft>
                <a:spcPts val="0"/>
              </a:spcAft>
              <a:buNone/>
            </a:pPr>
            <a:endParaRPr sz="2400">
              <a:solidFill>
                <a:srgbClr val="003366"/>
              </a:solidFill>
            </a:endParaRPr>
          </a:p>
          <a:p>
            <a:pPr marL="457200" lvl="0" indent="-317500" algn="l" rtl="0">
              <a:lnSpc>
                <a:spcPct val="100000"/>
              </a:lnSpc>
              <a:spcBef>
                <a:spcPts val="600"/>
              </a:spcBef>
              <a:spcAft>
                <a:spcPts val="0"/>
              </a:spcAft>
              <a:buClr>
                <a:srgbClr val="003366"/>
              </a:buClr>
              <a:buSzPts val="1400"/>
              <a:buChar char="●"/>
            </a:pPr>
            <a:r>
              <a:rPr lang="en" sz="2400">
                <a:solidFill>
                  <a:srgbClr val="003366"/>
                </a:solidFill>
              </a:rPr>
              <a:t>Take or encourage college visits</a:t>
            </a:r>
            <a:endParaRPr sz="2400">
              <a:solidFill>
                <a:srgbClr val="003366"/>
              </a:solidFill>
            </a:endParaRPr>
          </a:p>
          <a:p>
            <a:pPr marL="457200" lvl="0" indent="0" algn="l" rtl="0">
              <a:lnSpc>
                <a:spcPct val="100000"/>
              </a:lnSpc>
              <a:spcBef>
                <a:spcPts val="600"/>
              </a:spcBef>
              <a:spcAft>
                <a:spcPts val="0"/>
              </a:spcAft>
              <a:buNone/>
            </a:pPr>
            <a:endParaRPr sz="2400">
              <a:solidFill>
                <a:srgbClr val="003366"/>
              </a:solidFill>
            </a:endParaRPr>
          </a:p>
          <a:p>
            <a:pPr marL="457200" lvl="0" indent="-317500" algn="l" rtl="0">
              <a:lnSpc>
                <a:spcPct val="100000"/>
              </a:lnSpc>
              <a:spcBef>
                <a:spcPts val="600"/>
              </a:spcBef>
              <a:spcAft>
                <a:spcPts val="0"/>
              </a:spcAft>
              <a:buClr>
                <a:srgbClr val="003366"/>
              </a:buClr>
              <a:buSzPts val="1400"/>
              <a:buChar char="●"/>
            </a:pPr>
            <a:r>
              <a:rPr lang="en" sz="2400">
                <a:solidFill>
                  <a:srgbClr val="003366"/>
                </a:solidFill>
              </a:rPr>
              <a:t>Learn about the college admission process.</a:t>
            </a:r>
            <a:endParaRPr sz="2400">
              <a:solidFill>
                <a:srgbClr val="0033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1407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should my student do now?</a:t>
            </a:r>
            <a:endParaRPr/>
          </a:p>
        </p:txBody>
      </p:sp>
      <p:sp>
        <p:nvSpPr>
          <p:cNvPr id="212" name="Google Shape;212;p34"/>
          <p:cNvSpPr txBox="1"/>
          <p:nvPr/>
        </p:nvSpPr>
        <p:spPr>
          <a:xfrm>
            <a:off x="240200" y="976850"/>
            <a:ext cx="8520600" cy="3675600"/>
          </a:xfrm>
          <a:prstGeom prst="rect">
            <a:avLst/>
          </a:prstGeom>
          <a:noFill/>
          <a:ln>
            <a:noFill/>
          </a:ln>
        </p:spPr>
        <p:txBody>
          <a:bodyPr spcFirstLastPara="1" wrap="square" lIns="91425" tIns="91425" rIns="91425" bIns="91425" anchor="t" anchorCtr="0">
            <a:spAutoFit/>
          </a:bodyPr>
          <a:lstStyle/>
          <a:p>
            <a:pPr marL="457200" lvl="0" indent="-317500" algn="l" rtl="0">
              <a:lnSpc>
                <a:spcPct val="90000"/>
              </a:lnSpc>
              <a:spcBef>
                <a:spcPts val="600"/>
              </a:spcBef>
              <a:spcAft>
                <a:spcPts val="0"/>
              </a:spcAft>
              <a:buClr>
                <a:srgbClr val="003366"/>
              </a:buClr>
              <a:buSzPts val="1400"/>
              <a:buChar char="●"/>
            </a:pPr>
            <a:r>
              <a:rPr lang="en" sz="2400">
                <a:solidFill>
                  <a:srgbClr val="003366"/>
                </a:solidFill>
              </a:rPr>
              <a:t>Establish a relationship with his/her counselor.</a:t>
            </a:r>
            <a:endParaRPr sz="2400">
              <a:solidFill>
                <a:srgbClr val="003366"/>
              </a:solidFill>
            </a:endParaRPr>
          </a:p>
          <a:p>
            <a:pPr marL="457200" lvl="0" indent="-342900" algn="l" rtl="0">
              <a:lnSpc>
                <a:spcPct val="90000"/>
              </a:lnSpc>
              <a:spcBef>
                <a:spcPts val="0"/>
              </a:spcBef>
              <a:spcAft>
                <a:spcPts val="0"/>
              </a:spcAft>
              <a:buClr>
                <a:srgbClr val="003366"/>
              </a:buClr>
              <a:buSzPts val="1800"/>
              <a:buChar char="●"/>
            </a:pPr>
            <a:r>
              <a:rPr lang="en" sz="2400">
                <a:solidFill>
                  <a:srgbClr val="003366"/>
                </a:solidFill>
              </a:rPr>
              <a:t>Participate in activities of interest to the student.</a:t>
            </a:r>
            <a:endParaRPr sz="2400">
              <a:solidFill>
                <a:srgbClr val="003366"/>
              </a:solidFill>
            </a:endParaRPr>
          </a:p>
          <a:p>
            <a:pPr marL="457200" lvl="0" indent="-317500" algn="l" rtl="0">
              <a:lnSpc>
                <a:spcPct val="115000"/>
              </a:lnSpc>
              <a:spcBef>
                <a:spcPts val="0"/>
              </a:spcBef>
              <a:spcAft>
                <a:spcPts val="0"/>
              </a:spcAft>
              <a:buClr>
                <a:srgbClr val="003366"/>
              </a:buClr>
              <a:buSzPts val="1400"/>
              <a:buChar char="●"/>
            </a:pPr>
            <a:r>
              <a:rPr lang="en" sz="2400">
                <a:solidFill>
                  <a:srgbClr val="003366"/>
                </a:solidFill>
              </a:rPr>
              <a:t>Identify characteristics of colleges that are important to him/her.</a:t>
            </a:r>
            <a:endParaRPr sz="2400">
              <a:solidFill>
                <a:srgbClr val="003366"/>
              </a:solidFill>
            </a:endParaRPr>
          </a:p>
          <a:p>
            <a:pPr marL="457200" lvl="0" indent="-317500" algn="l" rtl="0">
              <a:lnSpc>
                <a:spcPct val="115000"/>
              </a:lnSpc>
              <a:spcBef>
                <a:spcPts val="0"/>
              </a:spcBef>
              <a:spcAft>
                <a:spcPts val="0"/>
              </a:spcAft>
              <a:buClr>
                <a:srgbClr val="003366"/>
              </a:buClr>
              <a:buSzPts val="1400"/>
              <a:buChar char="●"/>
            </a:pPr>
            <a:r>
              <a:rPr lang="en" sz="2400">
                <a:solidFill>
                  <a:srgbClr val="003366"/>
                </a:solidFill>
              </a:rPr>
              <a:t>Think about career plans and potential majors.</a:t>
            </a:r>
            <a:endParaRPr sz="2400">
              <a:solidFill>
                <a:srgbClr val="003366"/>
              </a:solidFill>
            </a:endParaRPr>
          </a:p>
          <a:p>
            <a:pPr marL="457200" lvl="0" indent="-381000" algn="l" rtl="0">
              <a:lnSpc>
                <a:spcPct val="90000"/>
              </a:lnSpc>
              <a:spcBef>
                <a:spcPts val="0"/>
              </a:spcBef>
              <a:spcAft>
                <a:spcPts val="0"/>
              </a:spcAft>
              <a:buClr>
                <a:srgbClr val="003366"/>
              </a:buClr>
              <a:buSzPts val="2400"/>
              <a:buChar char="●"/>
            </a:pPr>
            <a:r>
              <a:rPr lang="en" sz="2400">
                <a:solidFill>
                  <a:srgbClr val="003366"/>
                </a:solidFill>
              </a:rPr>
              <a:t>Create a file system to manage all the materials that will be used in the college search and in completing college applications.</a:t>
            </a:r>
            <a:endParaRPr sz="2400">
              <a:solidFill>
                <a:srgbClr val="003366"/>
              </a:solidFill>
            </a:endParaRPr>
          </a:p>
          <a:p>
            <a:pPr marL="457200" lvl="0" indent="-342900" algn="l" rtl="0">
              <a:lnSpc>
                <a:spcPct val="115000"/>
              </a:lnSpc>
              <a:spcBef>
                <a:spcPts val="0"/>
              </a:spcBef>
              <a:spcAft>
                <a:spcPts val="0"/>
              </a:spcAft>
              <a:buClr>
                <a:srgbClr val="003366"/>
              </a:buClr>
              <a:buSzPts val="1800"/>
              <a:buChar char="●"/>
            </a:pPr>
            <a:r>
              <a:rPr lang="en" sz="2400">
                <a:solidFill>
                  <a:srgbClr val="003366"/>
                </a:solidFill>
              </a:rPr>
              <a:t>Get on Naviance!</a:t>
            </a:r>
            <a:endParaRPr sz="2400">
              <a:solidFill>
                <a:srgbClr val="0033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should my student do now?</a:t>
            </a:r>
            <a:endParaRPr/>
          </a:p>
        </p:txBody>
      </p:sp>
      <p:sp>
        <p:nvSpPr>
          <p:cNvPr id="218" name="Google Shape;218;p35"/>
          <p:cNvSpPr txBox="1"/>
          <p:nvPr/>
        </p:nvSpPr>
        <p:spPr>
          <a:xfrm>
            <a:off x="311700" y="1090000"/>
            <a:ext cx="8343300" cy="3103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600"/>
              </a:spcBef>
              <a:spcAft>
                <a:spcPts val="0"/>
              </a:spcAft>
              <a:buClr>
                <a:srgbClr val="003366"/>
              </a:buClr>
              <a:buSzPts val="1400"/>
              <a:buChar char="●"/>
            </a:pPr>
            <a:r>
              <a:rPr lang="en" sz="2400">
                <a:solidFill>
                  <a:srgbClr val="003366"/>
                </a:solidFill>
              </a:rPr>
              <a:t>Research colleges that meet the selected criteria.</a:t>
            </a:r>
            <a:endParaRPr sz="2400">
              <a:solidFill>
                <a:srgbClr val="003366"/>
              </a:solidFill>
            </a:endParaRPr>
          </a:p>
          <a:p>
            <a:pPr marL="457200" lvl="0" indent="-317500" algn="l" rtl="0">
              <a:lnSpc>
                <a:spcPct val="115000"/>
              </a:lnSpc>
              <a:spcBef>
                <a:spcPts val="0"/>
              </a:spcBef>
              <a:spcAft>
                <a:spcPts val="0"/>
              </a:spcAft>
              <a:buClr>
                <a:srgbClr val="003366"/>
              </a:buClr>
              <a:buSzPts val="1400"/>
              <a:buChar char="●"/>
            </a:pPr>
            <a:r>
              <a:rPr lang="en" sz="2400">
                <a:solidFill>
                  <a:srgbClr val="003366"/>
                </a:solidFill>
              </a:rPr>
              <a:t>Visit colleges at every opportunity.</a:t>
            </a:r>
            <a:endParaRPr sz="2400">
              <a:solidFill>
                <a:srgbClr val="003366"/>
              </a:solidFill>
            </a:endParaRPr>
          </a:p>
          <a:p>
            <a:pPr marL="457200" lvl="0" indent="-317500" algn="l" rtl="0">
              <a:lnSpc>
                <a:spcPct val="115000"/>
              </a:lnSpc>
              <a:spcBef>
                <a:spcPts val="0"/>
              </a:spcBef>
              <a:spcAft>
                <a:spcPts val="0"/>
              </a:spcAft>
              <a:buClr>
                <a:srgbClr val="003366"/>
              </a:buClr>
              <a:buSzPts val="1400"/>
              <a:buChar char="●"/>
            </a:pPr>
            <a:r>
              <a:rPr lang="en" sz="2400">
                <a:solidFill>
                  <a:srgbClr val="003366"/>
                </a:solidFill>
              </a:rPr>
              <a:t>Create a new email address dedicated to the college process.</a:t>
            </a:r>
            <a:endParaRPr sz="2400">
              <a:solidFill>
                <a:srgbClr val="003366"/>
              </a:solidFill>
            </a:endParaRPr>
          </a:p>
          <a:p>
            <a:pPr marL="457200" lvl="0" indent="-317500" algn="l" rtl="0">
              <a:lnSpc>
                <a:spcPct val="115000"/>
              </a:lnSpc>
              <a:spcBef>
                <a:spcPts val="0"/>
              </a:spcBef>
              <a:spcAft>
                <a:spcPts val="0"/>
              </a:spcAft>
              <a:buClr>
                <a:srgbClr val="003366"/>
              </a:buClr>
              <a:buSzPts val="1400"/>
              <a:buChar char="●"/>
            </a:pPr>
            <a:r>
              <a:rPr lang="en" sz="2400">
                <a:solidFill>
                  <a:srgbClr val="003366"/>
                </a:solidFill>
              </a:rPr>
              <a:t>Work hard in all classes.</a:t>
            </a:r>
            <a:endParaRPr sz="2400">
              <a:solidFill>
                <a:srgbClr val="003366"/>
              </a:solidFill>
            </a:endParaRPr>
          </a:p>
          <a:p>
            <a:pPr marL="457200" lvl="0" indent="-317500" algn="l" rtl="0">
              <a:lnSpc>
                <a:spcPct val="115000"/>
              </a:lnSpc>
              <a:spcBef>
                <a:spcPts val="0"/>
              </a:spcBef>
              <a:spcAft>
                <a:spcPts val="0"/>
              </a:spcAft>
              <a:buClr>
                <a:srgbClr val="003366"/>
              </a:buClr>
              <a:buSzPts val="1400"/>
              <a:buChar char="●"/>
            </a:pPr>
            <a:r>
              <a:rPr lang="en" sz="2400">
                <a:solidFill>
                  <a:srgbClr val="003366"/>
                </a:solidFill>
              </a:rPr>
              <a:t>Register for challenging classes next year.</a:t>
            </a:r>
            <a:endParaRPr sz="2400">
              <a:solidFill>
                <a:srgbClr val="003366"/>
              </a:solidFill>
            </a:endParaRPr>
          </a:p>
          <a:p>
            <a:pPr marL="457200" lvl="0" indent="-381000" algn="l" rtl="0">
              <a:lnSpc>
                <a:spcPct val="115000"/>
              </a:lnSpc>
              <a:spcBef>
                <a:spcPts val="0"/>
              </a:spcBef>
              <a:spcAft>
                <a:spcPts val="0"/>
              </a:spcAft>
              <a:buClr>
                <a:srgbClr val="003366"/>
              </a:buClr>
              <a:buSzPts val="2400"/>
              <a:buChar char="●"/>
            </a:pPr>
            <a:r>
              <a:rPr lang="en" sz="2400">
                <a:solidFill>
                  <a:srgbClr val="003366"/>
                </a:solidFill>
              </a:rPr>
              <a:t>Get on Naviance!</a:t>
            </a:r>
            <a:endParaRPr sz="2400">
              <a:solidFill>
                <a:srgbClr val="0033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2886225" y="85675"/>
            <a:ext cx="2291100" cy="372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900" b="0">
                <a:solidFill>
                  <a:srgbClr val="000000"/>
                </a:solidFill>
                <a:latin typeface="Arial"/>
                <a:ea typeface="Arial"/>
                <a:cs typeface="Arial"/>
                <a:sym typeface="Arial"/>
              </a:rPr>
              <a:t>Reminders</a:t>
            </a:r>
            <a:endParaRPr/>
          </a:p>
        </p:txBody>
      </p:sp>
      <p:sp>
        <p:nvSpPr>
          <p:cNvPr id="224" name="Google Shape;224;p36"/>
          <p:cNvSpPr txBox="1"/>
          <p:nvPr/>
        </p:nvSpPr>
        <p:spPr>
          <a:xfrm>
            <a:off x="300825" y="945600"/>
            <a:ext cx="8335200" cy="29676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900"/>
              </a:spcBef>
              <a:spcAft>
                <a:spcPts val="0"/>
              </a:spcAft>
              <a:buSzPts val="1600"/>
              <a:buChar char="●"/>
            </a:pPr>
            <a:r>
              <a:rPr lang="en" sz="1600"/>
              <a:t>Naviance—use it.</a:t>
            </a:r>
            <a:endParaRPr sz="1600"/>
          </a:p>
          <a:p>
            <a:pPr marL="457200" lvl="0" indent="-330200" algn="l" rtl="0">
              <a:lnSpc>
                <a:spcPct val="90000"/>
              </a:lnSpc>
              <a:spcBef>
                <a:spcPts val="0"/>
              </a:spcBef>
              <a:spcAft>
                <a:spcPts val="0"/>
              </a:spcAft>
              <a:buSzPts val="1600"/>
              <a:buChar char="●"/>
            </a:pPr>
            <a:r>
              <a:rPr lang="en" sz="1600"/>
              <a:t>Find the “right fit” college</a:t>
            </a:r>
            <a:endParaRPr sz="1600"/>
          </a:p>
          <a:p>
            <a:pPr marL="457200" lvl="0" indent="-330200" algn="l" rtl="0">
              <a:lnSpc>
                <a:spcPct val="115000"/>
              </a:lnSpc>
              <a:spcBef>
                <a:spcPts val="0"/>
              </a:spcBef>
              <a:spcAft>
                <a:spcPts val="0"/>
              </a:spcAft>
              <a:buSzPts val="1600"/>
              <a:buChar char="●"/>
            </a:pPr>
            <a:r>
              <a:rPr lang="en" sz="1600" b="1"/>
              <a:t>College Visitations</a:t>
            </a:r>
            <a:r>
              <a:rPr lang="en" sz="1600"/>
              <a:t>:  2 days are allowed during senior year for visits.  A letter from the university on university letterhead must be turned into the attendance office.</a:t>
            </a:r>
            <a:endParaRPr sz="1600"/>
          </a:p>
          <a:p>
            <a:pPr marL="457200" lvl="0" indent="-330200" algn="l" rtl="0">
              <a:lnSpc>
                <a:spcPct val="90000"/>
              </a:lnSpc>
              <a:spcBef>
                <a:spcPts val="0"/>
              </a:spcBef>
              <a:spcAft>
                <a:spcPts val="0"/>
              </a:spcAft>
              <a:buSzPts val="1600"/>
              <a:buChar char="●"/>
            </a:pPr>
            <a:r>
              <a:rPr lang="en" sz="1600"/>
              <a:t>Apply Early</a:t>
            </a:r>
            <a:endParaRPr sz="1600"/>
          </a:p>
          <a:p>
            <a:pPr marL="457200" lvl="0" indent="-330200" algn="l" rtl="0">
              <a:lnSpc>
                <a:spcPct val="90000"/>
              </a:lnSpc>
              <a:spcBef>
                <a:spcPts val="0"/>
              </a:spcBef>
              <a:spcAft>
                <a:spcPts val="0"/>
              </a:spcAft>
              <a:buSzPts val="1600"/>
              <a:buChar char="●"/>
            </a:pPr>
            <a:r>
              <a:rPr lang="en" sz="1600"/>
              <a:t>Check your deadlines/status</a:t>
            </a:r>
            <a:endParaRPr sz="1600"/>
          </a:p>
          <a:p>
            <a:pPr marL="457200" lvl="0" indent="-330200" algn="l" rtl="0">
              <a:lnSpc>
                <a:spcPct val="90000"/>
              </a:lnSpc>
              <a:spcBef>
                <a:spcPts val="0"/>
              </a:spcBef>
              <a:spcAft>
                <a:spcPts val="0"/>
              </a:spcAft>
              <a:buSzPts val="1600"/>
              <a:buChar char="●"/>
            </a:pPr>
            <a:r>
              <a:rPr lang="en" sz="1600"/>
              <a:t>Send ACT/SAT test scores if not deciding to go test optional</a:t>
            </a:r>
            <a:endParaRPr sz="1600"/>
          </a:p>
          <a:p>
            <a:pPr marL="457200" lvl="0" indent="-330200" algn="l" rtl="0">
              <a:lnSpc>
                <a:spcPct val="90000"/>
              </a:lnSpc>
              <a:spcBef>
                <a:spcPts val="0"/>
              </a:spcBef>
              <a:spcAft>
                <a:spcPts val="0"/>
              </a:spcAft>
              <a:buSzPts val="1600"/>
              <a:buChar char="●"/>
            </a:pPr>
            <a:r>
              <a:rPr lang="en" sz="1600"/>
              <a:t>Communicate with college admissions counselors</a:t>
            </a:r>
            <a:endParaRPr sz="1600"/>
          </a:p>
          <a:p>
            <a:pPr marL="457200" lvl="0" indent="-330200" algn="l" rtl="0">
              <a:lnSpc>
                <a:spcPct val="90000"/>
              </a:lnSpc>
              <a:spcBef>
                <a:spcPts val="0"/>
              </a:spcBef>
              <a:spcAft>
                <a:spcPts val="0"/>
              </a:spcAft>
              <a:buSzPts val="1600"/>
              <a:buChar char="●"/>
            </a:pPr>
            <a:r>
              <a:rPr lang="en" sz="1600"/>
              <a:t>Apply for Financial aid and scholarships</a:t>
            </a:r>
            <a:endParaRPr sz="1600"/>
          </a:p>
          <a:p>
            <a:pPr marL="457200" lvl="0" indent="-330200" algn="l" rtl="0">
              <a:lnSpc>
                <a:spcPct val="90000"/>
              </a:lnSpc>
              <a:spcBef>
                <a:spcPts val="0"/>
              </a:spcBef>
              <a:spcAft>
                <a:spcPts val="0"/>
              </a:spcAft>
              <a:buSzPts val="1600"/>
              <a:buChar char="●"/>
            </a:pPr>
            <a:r>
              <a:rPr lang="en" sz="1600" b="1"/>
              <a:t>FAFSA opens October 1, 2021</a:t>
            </a:r>
            <a:endParaRPr sz="1600"/>
          </a:p>
          <a:p>
            <a:pPr marL="457200" lvl="0" indent="-330200" algn="l" rtl="0">
              <a:lnSpc>
                <a:spcPct val="90000"/>
              </a:lnSpc>
              <a:spcBef>
                <a:spcPts val="0"/>
              </a:spcBef>
              <a:spcAft>
                <a:spcPts val="0"/>
              </a:spcAft>
              <a:buSzPts val="1600"/>
              <a:buChar char="●"/>
            </a:pPr>
            <a:r>
              <a:rPr lang="en" sz="1600"/>
              <a:t>Have Fun</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365500"/>
            <a:ext cx="7065992" cy="1130300"/>
          </a:xfrm>
        </p:spPr>
        <p:txBody>
          <a:bodyPr/>
          <a:lstStyle/>
          <a:p>
            <a:r>
              <a:rPr lang="en-US" dirty="0"/>
              <a:t>When you have questions contact us</a:t>
            </a:r>
          </a:p>
        </p:txBody>
      </p:sp>
      <p:sp>
        <p:nvSpPr>
          <p:cNvPr id="3" name="Content Placeholder 2"/>
          <p:cNvSpPr>
            <a:spLocks noGrp="1"/>
          </p:cNvSpPr>
          <p:nvPr>
            <p:ph idx="1"/>
          </p:nvPr>
        </p:nvSpPr>
        <p:spPr>
          <a:xfrm>
            <a:off x="0" y="0"/>
            <a:ext cx="9657159" cy="5143500"/>
          </a:xfrm>
        </p:spPr>
        <p:txBody>
          <a:bodyPr>
            <a:normAutofit fontScale="92500" lnSpcReduction="20000"/>
          </a:bodyPr>
          <a:lstStyle/>
          <a:p>
            <a:pPr marL="0" indent="0">
              <a:buNone/>
            </a:pPr>
            <a:r>
              <a:rPr lang="en-US" sz="1900" b="1" i="1" u="sng" cap="all" dirty="0">
                <a:latin typeface="+mj-lt"/>
              </a:rPr>
              <a:t>College and Career Center</a:t>
            </a:r>
          </a:p>
          <a:p>
            <a:pPr marL="0" indent="0">
              <a:buNone/>
            </a:pPr>
            <a:r>
              <a:rPr lang="en-US" sz="1700" b="1" i="1" cap="all" dirty="0"/>
              <a:t>Pamela Mason 	</a:t>
            </a:r>
            <a:r>
              <a:rPr lang="en-US" sz="1700" b="1" i="1" cap="all" dirty="0">
                <a:hlinkClick r:id="rId2"/>
              </a:rPr>
              <a:t>pamela.Mason@austinisd.org</a:t>
            </a:r>
            <a:endParaRPr lang="en-US" sz="1700" b="1" i="1" cap="all" dirty="0"/>
          </a:p>
          <a:p>
            <a:pPr marL="0" indent="0">
              <a:buNone/>
            </a:pPr>
            <a:r>
              <a:rPr lang="en-US" sz="1700" b="1" i="1" cap="all" dirty="0"/>
              <a:t>Cathy Painter	</a:t>
            </a:r>
            <a:r>
              <a:rPr lang="en-US" sz="1700" b="1" i="1" cap="all" dirty="0">
                <a:hlinkClick r:id="rId3"/>
              </a:rPr>
              <a:t>catherine.painter@austinisd.org</a:t>
            </a:r>
            <a:endParaRPr lang="en-US" sz="1700" b="1" i="1" cap="all" dirty="0"/>
          </a:p>
          <a:p>
            <a:pPr marL="0" indent="0">
              <a:buNone/>
            </a:pPr>
            <a:endParaRPr lang="en-US" sz="1700" b="1" i="1" cap="all" dirty="0"/>
          </a:p>
          <a:p>
            <a:pPr marL="0" indent="0">
              <a:buNone/>
            </a:pPr>
            <a:endParaRPr lang="en-US" sz="1700" b="1" i="1" cap="all" dirty="0"/>
          </a:p>
          <a:p>
            <a:pPr marL="0" indent="0">
              <a:buNone/>
            </a:pPr>
            <a:endParaRPr lang="en-US" sz="1350" b="1" cap="all" dirty="0">
              <a:latin typeface="+mj-lt"/>
            </a:endParaRPr>
          </a:p>
          <a:p>
            <a:pPr marL="0" indent="0">
              <a:lnSpc>
                <a:spcPct val="100000"/>
              </a:lnSpc>
              <a:buNone/>
            </a:pPr>
            <a:r>
              <a:rPr lang="en-US" sz="1900" b="1" i="1" u="sng" cap="all" dirty="0">
                <a:latin typeface="+mj-lt"/>
              </a:rPr>
              <a:t>Counselors</a:t>
            </a:r>
          </a:p>
          <a:p>
            <a:pPr marL="0" indent="0">
              <a:lnSpc>
                <a:spcPct val="100000"/>
              </a:lnSpc>
              <a:buNone/>
            </a:pPr>
            <a:r>
              <a:rPr lang="en-US" sz="1350" b="1" i="1" cap="all" dirty="0">
                <a:latin typeface="+mj-lt"/>
              </a:rPr>
              <a:t>	</a:t>
            </a:r>
          </a:p>
          <a:p>
            <a:pPr marL="0" indent="0">
              <a:lnSpc>
                <a:spcPct val="100000"/>
              </a:lnSpc>
              <a:buNone/>
            </a:pPr>
            <a:r>
              <a:rPr lang="en-US" sz="1700" b="1" i="1" cap="all" dirty="0">
                <a:latin typeface="+mj-lt"/>
              </a:rPr>
              <a:t>A-C                    </a:t>
            </a:r>
            <a:r>
              <a:rPr lang="en-US" sz="1700" b="1" cap="all" dirty="0">
                <a:latin typeface="+mj-lt"/>
              </a:rPr>
              <a:t>Stephanie Grote</a:t>
            </a:r>
            <a:r>
              <a:rPr lang="en-US" sz="1700" b="1" i="1" cap="all" dirty="0">
                <a:latin typeface="+mj-lt"/>
              </a:rPr>
              <a:t>	               Stephanie.grote</a:t>
            </a:r>
            <a:r>
              <a:rPr lang="en-US" sz="1700" b="1" i="1" cap="all" dirty="0"/>
              <a:t>@AUSTINISD.ORG</a:t>
            </a:r>
            <a:br>
              <a:rPr lang="en-US" sz="1700" b="1" cap="all" dirty="0">
                <a:latin typeface="+mj-lt"/>
              </a:rPr>
            </a:br>
            <a:r>
              <a:rPr lang="en-US" sz="1700" b="1" i="1" cap="all" dirty="0">
                <a:latin typeface="+mj-lt"/>
              </a:rPr>
              <a:t>D-HM 	          </a:t>
            </a:r>
            <a:r>
              <a:rPr lang="en-US" sz="1700" b="1" cap="all" dirty="0">
                <a:latin typeface="+mj-lt"/>
              </a:rPr>
              <a:t>LEA ANN ROSS                            </a:t>
            </a:r>
            <a:r>
              <a:rPr lang="en-US" sz="1700" b="1" i="1" cap="all" dirty="0">
                <a:latin typeface="+mj-lt"/>
              </a:rPr>
              <a:t>LEAANN.ROSS@AUSTINISD.ORG</a:t>
            </a:r>
            <a:br>
              <a:rPr lang="en-US" sz="1700" b="1" i="1" cap="all" dirty="0">
                <a:latin typeface="+mj-lt"/>
              </a:rPr>
            </a:br>
            <a:r>
              <a:rPr lang="en-US" sz="1700" b="1" i="1" cap="all" dirty="0">
                <a:latin typeface="+mj-lt"/>
              </a:rPr>
              <a:t>HN-MN  	          </a:t>
            </a:r>
            <a:r>
              <a:rPr lang="en-US" sz="1700" b="1" cap="all" dirty="0">
                <a:latin typeface="+mj-lt"/>
              </a:rPr>
              <a:t>REBECCA LYONS                        </a:t>
            </a:r>
            <a:r>
              <a:rPr lang="en-US" sz="1700" b="1" i="1" cap="all" dirty="0">
                <a:latin typeface="+mj-lt"/>
              </a:rPr>
              <a:t>REBECCA.LYONS@AUSTINISD.ORG</a:t>
            </a:r>
            <a:br>
              <a:rPr lang="en-US" sz="1700" b="1" i="1" cap="all" dirty="0">
                <a:latin typeface="+mj-lt"/>
              </a:rPr>
            </a:br>
            <a:r>
              <a:rPr lang="en-US" sz="1700" b="1" i="1" cap="all" dirty="0">
                <a:latin typeface="+mj-lt"/>
              </a:rPr>
              <a:t>MO-SAN            </a:t>
            </a:r>
            <a:r>
              <a:rPr lang="en-US" sz="1700" b="1" cap="all" dirty="0">
                <a:latin typeface="+mj-lt"/>
              </a:rPr>
              <a:t>SUSAN DEVANEY                        </a:t>
            </a:r>
            <a:r>
              <a:rPr lang="en-US" sz="1700" b="1" i="1" cap="all" dirty="0">
                <a:latin typeface="+mj-lt"/>
              </a:rPr>
              <a:t>SUSAN.DEVANEY@AUSTINISD.ORG</a:t>
            </a:r>
            <a:br>
              <a:rPr lang="en-US" sz="1700" b="1" i="1" cap="all" dirty="0">
                <a:latin typeface="+mj-lt"/>
              </a:rPr>
            </a:br>
            <a:r>
              <a:rPr lang="en-US" sz="1700" b="1" i="1" cap="all" dirty="0">
                <a:latin typeface="+mj-lt"/>
              </a:rPr>
              <a:t>SAO-Z 	          </a:t>
            </a:r>
            <a:r>
              <a:rPr lang="en-US" sz="1700" b="1" cap="all" dirty="0">
                <a:latin typeface="+mj-lt"/>
              </a:rPr>
              <a:t>GARETH HORWOOD     	 </a:t>
            </a:r>
            <a:r>
              <a:rPr lang="en-US" sz="1700" b="1" i="1" cap="all" dirty="0">
                <a:latin typeface="+mj-lt"/>
              </a:rPr>
              <a:t>GARETH.HORWOOD@AUSTINISD.ORG</a:t>
            </a:r>
          </a:p>
          <a:p>
            <a:pPr marL="0" indent="0">
              <a:buNone/>
            </a:pPr>
            <a:endParaRPr lang="en-US" sz="1400" b="1" u="sng" cap="all" dirty="0"/>
          </a:p>
          <a:p>
            <a:pPr marL="0" indent="0">
              <a:buNone/>
            </a:pPr>
            <a:r>
              <a:rPr lang="en-US" sz="1900" b="1" i="1" u="sng" cap="all" dirty="0">
                <a:latin typeface="+mj-lt"/>
              </a:rPr>
              <a:t>WELLNESS COUNSELOR</a:t>
            </a:r>
          </a:p>
          <a:p>
            <a:pPr marL="0" indent="0">
              <a:buNone/>
            </a:pPr>
            <a:r>
              <a:rPr lang="en-US" sz="1700" b="1" i="1" cap="all" dirty="0"/>
              <a:t>NATALIE SAN MIGUEL        	NATALIE.SANMIGUEL@AUSTINISD.ORG</a:t>
            </a:r>
          </a:p>
          <a:p>
            <a:pPr marL="0" indent="0">
              <a:buNone/>
            </a:pPr>
            <a:endParaRPr lang="en-US" sz="1700" b="1" i="1" u="sng" cap="all" dirty="0">
              <a:latin typeface="+mj-lt"/>
            </a:endParaRPr>
          </a:p>
          <a:p>
            <a:pPr marL="0" indent="0">
              <a:buNone/>
            </a:pPr>
            <a:endParaRPr lang="en-US" sz="1700" b="1" i="1" u="sng" cap="all" dirty="0">
              <a:latin typeface="+mj-lt"/>
            </a:endParaRPr>
          </a:p>
          <a:p>
            <a:pPr marL="0" indent="0">
              <a:buNone/>
            </a:pPr>
            <a:endParaRPr lang="en-US" sz="1700" b="1" i="1" u="sng" cap="all" dirty="0">
              <a:latin typeface="+mj-lt"/>
            </a:endParaRPr>
          </a:p>
          <a:p>
            <a:pPr marL="0" indent="0">
              <a:buNone/>
            </a:pPr>
            <a:endParaRPr lang="en-US" sz="1700" b="1" i="1" u="sng" cap="all" dirty="0">
              <a:latin typeface="+mj-lt"/>
            </a:endParaRPr>
          </a:p>
          <a:p>
            <a:pPr marL="0" indent="0">
              <a:buNone/>
            </a:pPr>
            <a:endParaRPr lang="en-US" sz="1350" b="1" i="1" u="sng" cap="all" dirty="0">
              <a:latin typeface="+mj-lt"/>
            </a:endParaRPr>
          </a:p>
          <a:p>
            <a:pPr marL="0" indent="0">
              <a:buNone/>
            </a:pPr>
            <a:endParaRPr lang="en-US" sz="1350" b="1" i="1" u="sng" cap="all" dirty="0">
              <a:latin typeface="+mj-lt"/>
            </a:endParaRPr>
          </a:p>
          <a:p>
            <a:pPr marL="0" indent="0">
              <a:buNone/>
            </a:pPr>
            <a:r>
              <a:rPr lang="en-US" sz="1900" dirty="0">
                <a:hlinkClick r:id="rId3"/>
              </a:rPr>
              <a:t> </a:t>
            </a:r>
            <a:endParaRPr lang="en-US" sz="1900" b="1" i="1" cap="all" dirty="0">
              <a:latin typeface="+mj-lt"/>
            </a:endParaRPr>
          </a:p>
          <a:p>
            <a:pPr marL="0" indent="0">
              <a:buNone/>
            </a:pPr>
            <a:endParaRPr lang="en-US" sz="1350" b="1" cap="all" dirty="0">
              <a:latin typeface="+mj-lt"/>
            </a:endParaRPr>
          </a:p>
          <a:p>
            <a:pPr marL="0" indent="0">
              <a:buNone/>
            </a:pPr>
            <a:endParaRPr lang="en-US" dirty="0"/>
          </a:p>
        </p:txBody>
      </p:sp>
    </p:spTree>
    <p:extLst>
      <p:ext uri="{BB962C8B-B14F-4D97-AF65-F5344CB8AC3E}">
        <p14:creationId xmlns:p14="http://schemas.microsoft.com/office/powerpoint/2010/main" val="270514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rot="281" flipH="1">
            <a:off x="140200" y="3996426"/>
            <a:ext cx="3669000" cy="103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year goes by quickly !</a:t>
            </a:r>
            <a:endParaRPr/>
          </a:p>
        </p:txBody>
      </p:sp>
      <p:sp>
        <p:nvSpPr>
          <p:cNvPr id="230" name="Google Shape;230;p37"/>
          <p:cNvSpPr txBox="1"/>
          <p:nvPr/>
        </p:nvSpPr>
        <p:spPr>
          <a:xfrm>
            <a:off x="3616225" y="-340925"/>
            <a:ext cx="3068400" cy="11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2"/>
              </a:buClr>
              <a:buSzPts val="1100"/>
              <a:buFont typeface="Arial"/>
              <a:buNone/>
            </a:pPr>
            <a:r>
              <a:rPr lang="en" sz="4200">
                <a:solidFill>
                  <a:schemeClr val="dk2"/>
                </a:solidFill>
                <a:highlight>
                  <a:schemeClr val="dk1"/>
                </a:highlight>
                <a:latin typeface="Oswald"/>
                <a:ea typeface="Oswald"/>
                <a:cs typeface="Oswald"/>
                <a:sym typeface="Oswald"/>
              </a:rPr>
              <a:t>Questions???</a:t>
            </a:r>
            <a:endParaRPr sz="3600">
              <a:solidFill>
                <a:srgbClr val="40404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5797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9900"/>
                </a:highlight>
              </a:rPr>
              <a:t>There is more than one orange</a:t>
            </a:r>
            <a:endParaRPr>
              <a:highlight>
                <a:srgbClr val="FF9900"/>
              </a:highlight>
            </a:endParaRPr>
          </a:p>
        </p:txBody>
      </p:sp>
      <p:sp>
        <p:nvSpPr>
          <p:cNvPr id="79" name="Google Shape;79;p15"/>
          <p:cNvSpPr txBox="1">
            <a:spLocks noGrp="1"/>
          </p:cNvSpPr>
          <p:nvPr>
            <p:ph type="body" idx="1"/>
          </p:nvPr>
        </p:nvSpPr>
        <p:spPr>
          <a:xfrm>
            <a:off x="0" y="75000"/>
            <a:ext cx="8520600" cy="450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 </a:t>
            </a:r>
          </a:p>
          <a:p>
            <a:pPr marL="0" lvl="0" indent="0" algn="l" rtl="0">
              <a:spcBef>
                <a:spcPts val="0"/>
              </a:spcBef>
              <a:spcAft>
                <a:spcPts val="1200"/>
              </a:spcAft>
              <a:buNone/>
            </a:pPr>
            <a:endParaRPr dirty="0"/>
          </a:p>
        </p:txBody>
      </p:sp>
      <p:pic>
        <p:nvPicPr>
          <p:cNvPr id="80" name="Google Shape;80;p15"/>
          <p:cNvPicPr preferRelativeResize="0"/>
          <p:nvPr/>
        </p:nvPicPr>
        <p:blipFill>
          <a:blip r:embed="rId3">
            <a:alphaModFix/>
          </a:blip>
          <a:stretch>
            <a:fillRect/>
          </a:stretch>
        </p:blipFill>
        <p:spPr>
          <a:xfrm>
            <a:off x="449425" y="1267025"/>
            <a:ext cx="3543226" cy="1154950"/>
          </a:xfrm>
          <a:prstGeom prst="rect">
            <a:avLst/>
          </a:prstGeom>
          <a:noFill/>
          <a:ln>
            <a:noFill/>
          </a:ln>
        </p:spPr>
      </p:pic>
      <p:pic>
        <p:nvPicPr>
          <p:cNvPr id="81" name="Google Shape;81;p15"/>
          <p:cNvPicPr preferRelativeResize="0"/>
          <p:nvPr/>
        </p:nvPicPr>
        <p:blipFill>
          <a:blip r:embed="rId4">
            <a:alphaModFix/>
          </a:blip>
          <a:stretch>
            <a:fillRect/>
          </a:stretch>
        </p:blipFill>
        <p:spPr>
          <a:xfrm>
            <a:off x="5646937" y="2421975"/>
            <a:ext cx="3131650" cy="2030849"/>
          </a:xfrm>
          <a:prstGeom prst="rect">
            <a:avLst/>
          </a:prstGeom>
          <a:noFill/>
          <a:ln>
            <a:noFill/>
          </a:ln>
        </p:spPr>
      </p:pic>
      <p:pic>
        <p:nvPicPr>
          <p:cNvPr id="82" name="Google Shape;82;p15"/>
          <p:cNvPicPr preferRelativeResize="0"/>
          <p:nvPr/>
        </p:nvPicPr>
        <p:blipFill>
          <a:blip r:embed="rId5">
            <a:alphaModFix/>
          </a:blip>
          <a:stretch>
            <a:fillRect/>
          </a:stretch>
        </p:blipFill>
        <p:spPr>
          <a:xfrm flipH="1">
            <a:off x="3767663" y="2782825"/>
            <a:ext cx="1608675" cy="1608675"/>
          </a:xfrm>
          <a:prstGeom prst="rect">
            <a:avLst/>
          </a:prstGeom>
          <a:noFill/>
          <a:ln>
            <a:noFill/>
          </a:ln>
        </p:spPr>
      </p:pic>
      <p:pic>
        <p:nvPicPr>
          <p:cNvPr id="83" name="Google Shape;83;p15"/>
          <p:cNvPicPr preferRelativeResize="0"/>
          <p:nvPr/>
        </p:nvPicPr>
        <p:blipFill>
          <a:blip r:embed="rId6">
            <a:alphaModFix/>
          </a:blip>
          <a:stretch>
            <a:fillRect/>
          </a:stretch>
        </p:blipFill>
        <p:spPr>
          <a:xfrm>
            <a:off x="5392399" y="153177"/>
            <a:ext cx="2872774" cy="1286000"/>
          </a:xfrm>
          <a:prstGeom prst="rect">
            <a:avLst/>
          </a:prstGeom>
          <a:noFill/>
          <a:ln>
            <a:noFill/>
          </a:ln>
        </p:spPr>
      </p:pic>
      <p:pic>
        <p:nvPicPr>
          <p:cNvPr id="84" name="Google Shape;84;p15"/>
          <p:cNvPicPr preferRelativeResize="0"/>
          <p:nvPr/>
        </p:nvPicPr>
        <p:blipFill rotWithShape="1">
          <a:blip r:embed="rId7">
            <a:alphaModFix/>
          </a:blip>
          <a:srcRect l="112520" t="-126240" r="-112520" b="126240"/>
          <a:stretch/>
        </p:blipFill>
        <p:spPr>
          <a:xfrm>
            <a:off x="6043875" y="75000"/>
            <a:ext cx="1714500" cy="1714500"/>
          </a:xfrm>
          <a:prstGeom prst="rect">
            <a:avLst/>
          </a:prstGeom>
          <a:noFill/>
          <a:ln>
            <a:noFill/>
          </a:ln>
        </p:spPr>
      </p:pic>
      <p:pic>
        <p:nvPicPr>
          <p:cNvPr id="85" name="Google Shape;85;p15"/>
          <p:cNvPicPr preferRelativeResize="0"/>
          <p:nvPr/>
        </p:nvPicPr>
        <p:blipFill>
          <a:blip r:embed="rId7">
            <a:alphaModFix/>
          </a:blip>
          <a:stretch>
            <a:fillRect/>
          </a:stretch>
        </p:blipFill>
        <p:spPr>
          <a:xfrm>
            <a:off x="1765848" y="3112423"/>
            <a:ext cx="1465875" cy="1465875"/>
          </a:xfrm>
          <a:prstGeom prst="rect">
            <a:avLst/>
          </a:prstGeom>
          <a:noFill/>
          <a:ln>
            <a:noFill/>
          </a:ln>
        </p:spPr>
      </p:pic>
      <p:pic>
        <p:nvPicPr>
          <p:cNvPr id="86" name="Google Shape;86;p15"/>
          <p:cNvPicPr preferRelativeResize="0"/>
          <p:nvPr/>
        </p:nvPicPr>
        <p:blipFill>
          <a:blip r:embed="rId8">
            <a:alphaModFix/>
          </a:blip>
          <a:stretch>
            <a:fillRect/>
          </a:stretch>
        </p:blipFill>
        <p:spPr>
          <a:xfrm>
            <a:off x="151650" y="2606475"/>
            <a:ext cx="1465850" cy="801574"/>
          </a:xfrm>
          <a:prstGeom prst="rect">
            <a:avLst/>
          </a:prstGeom>
          <a:noFill/>
          <a:ln>
            <a:noFill/>
          </a:ln>
        </p:spPr>
      </p:pic>
      <p:pic>
        <p:nvPicPr>
          <p:cNvPr id="87" name="Google Shape;87;p15"/>
          <p:cNvPicPr preferRelativeResize="0"/>
          <p:nvPr/>
        </p:nvPicPr>
        <p:blipFill>
          <a:blip r:embed="rId9">
            <a:alphaModFix/>
          </a:blip>
          <a:stretch>
            <a:fillRect/>
          </a:stretch>
        </p:blipFill>
        <p:spPr>
          <a:xfrm>
            <a:off x="4565734" y="1412587"/>
            <a:ext cx="905069" cy="1040174"/>
          </a:xfrm>
          <a:prstGeom prst="rect">
            <a:avLst/>
          </a:prstGeom>
          <a:noFill/>
          <a:ln>
            <a:noFill/>
          </a:ln>
        </p:spPr>
      </p:pic>
      <p:sp>
        <p:nvSpPr>
          <p:cNvPr id="88" name="Google Shape;88;p15"/>
          <p:cNvSpPr txBox="1"/>
          <p:nvPr/>
        </p:nvSpPr>
        <p:spPr>
          <a:xfrm>
            <a:off x="522850" y="2990400"/>
            <a:ext cx="1458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Frequently Asked Questions</a:t>
            </a:r>
            <a:endParaRPr/>
          </a:p>
        </p:txBody>
      </p:sp>
      <p:sp>
        <p:nvSpPr>
          <p:cNvPr id="94" name="Google Shape;94;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will my student study in college</a:t>
            </a:r>
            <a:endParaRPr/>
          </a:p>
          <a:p>
            <a:pPr marL="0" lvl="0" indent="0" algn="l" rtl="0">
              <a:spcBef>
                <a:spcPts val="1200"/>
              </a:spcBef>
              <a:spcAft>
                <a:spcPts val="0"/>
              </a:spcAft>
              <a:buNone/>
            </a:pPr>
            <a:r>
              <a:rPr lang="en"/>
              <a:t>What factors should we consider when deciding where to apply</a:t>
            </a:r>
            <a:endParaRPr/>
          </a:p>
          <a:p>
            <a:pPr marL="0" lvl="0" indent="0" algn="l" rtl="0">
              <a:spcBef>
                <a:spcPts val="1200"/>
              </a:spcBef>
              <a:spcAft>
                <a:spcPts val="0"/>
              </a:spcAft>
              <a:buNone/>
            </a:pPr>
            <a:r>
              <a:rPr lang="en"/>
              <a:t>Will my student get in?</a:t>
            </a:r>
            <a:endParaRPr/>
          </a:p>
          <a:p>
            <a:pPr marL="0" lvl="0" indent="0" algn="l" rtl="0">
              <a:spcBef>
                <a:spcPts val="1200"/>
              </a:spcBef>
              <a:spcAft>
                <a:spcPts val="0"/>
              </a:spcAft>
              <a:buNone/>
            </a:pPr>
            <a:r>
              <a:rPr lang="en"/>
              <a:t>What do colleges look for?</a:t>
            </a:r>
            <a:endParaRPr/>
          </a:p>
          <a:p>
            <a:pPr marL="0" lvl="0" indent="0" algn="l" rtl="0">
              <a:spcBef>
                <a:spcPts val="1200"/>
              </a:spcBef>
              <a:spcAft>
                <a:spcPts val="0"/>
              </a:spcAft>
              <a:buNone/>
            </a:pPr>
            <a:r>
              <a:rPr lang="en"/>
              <a:t>What should we be doing to prepare for applying to college?</a:t>
            </a:r>
            <a:endParaRPr/>
          </a:p>
          <a:p>
            <a:pPr marL="0" lvl="0" indent="0" algn="l" rtl="0">
              <a:spcBef>
                <a:spcPts val="1200"/>
              </a:spcBef>
              <a:spcAft>
                <a:spcPts val="1200"/>
              </a:spcAft>
              <a:buNone/>
            </a:pPr>
            <a:r>
              <a:rPr lang="en"/>
              <a:t>How will we pay for college?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14585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Research Your Options</a:t>
            </a:r>
            <a:endParaRPr/>
          </a:p>
        </p:txBody>
      </p:sp>
      <p:sp>
        <p:nvSpPr>
          <p:cNvPr id="100" name="Google Shape;100;p17"/>
          <p:cNvSpPr txBox="1">
            <a:spLocks noGrp="1"/>
          </p:cNvSpPr>
          <p:nvPr>
            <p:ph type="body" idx="1"/>
          </p:nvPr>
        </p:nvSpPr>
        <p:spPr>
          <a:xfrm>
            <a:off x="0" y="660975"/>
            <a:ext cx="8772900" cy="4386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fontScale="85000" lnSpcReduction="20000"/>
          </a:bodyPr>
          <a:lstStyle/>
          <a:p>
            <a:pPr marL="457200" lvl="0" indent="-321310" algn="l" rtl="0">
              <a:spcBef>
                <a:spcPts val="800"/>
              </a:spcBef>
              <a:spcAft>
                <a:spcPts val="0"/>
              </a:spcAft>
              <a:buSzPct val="100000"/>
              <a:buChar char="●"/>
            </a:pPr>
            <a:r>
              <a:rPr lang="en" sz="1717"/>
              <a:t>Most students apply to 6-8-10 schools</a:t>
            </a:r>
            <a:endParaRPr sz="1717"/>
          </a:p>
          <a:p>
            <a:pPr marL="914400" lvl="1" indent="-314960" algn="l" rtl="0">
              <a:spcBef>
                <a:spcPts val="0"/>
              </a:spcBef>
              <a:spcAft>
                <a:spcPts val="0"/>
              </a:spcAft>
              <a:buSzPct val="100000"/>
              <a:buChar char="○"/>
            </a:pPr>
            <a:r>
              <a:rPr lang="en" sz="1600"/>
              <a:t>Likely school</a:t>
            </a:r>
            <a:endParaRPr sz="1600"/>
          </a:p>
          <a:p>
            <a:pPr marL="914400" lvl="1" indent="-314960" algn="l" rtl="0">
              <a:spcBef>
                <a:spcPts val="0"/>
              </a:spcBef>
              <a:spcAft>
                <a:spcPts val="0"/>
              </a:spcAft>
              <a:buSzPct val="100000"/>
              <a:buChar char="○"/>
            </a:pPr>
            <a:r>
              <a:rPr lang="en" sz="1600"/>
              <a:t>Possible ( 50% chance or more )</a:t>
            </a:r>
            <a:endParaRPr sz="1600"/>
          </a:p>
          <a:p>
            <a:pPr marL="914400" lvl="1" indent="-314960" algn="l" rtl="0">
              <a:spcBef>
                <a:spcPts val="0"/>
              </a:spcBef>
              <a:spcAft>
                <a:spcPts val="0"/>
              </a:spcAft>
              <a:buSzPct val="100000"/>
              <a:buChar char="○"/>
            </a:pPr>
            <a:r>
              <a:rPr lang="en" sz="1600"/>
              <a:t>Reach school</a:t>
            </a:r>
            <a:endParaRPr sz="1600"/>
          </a:p>
          <a:p>
            <a:pPr marL="914400" lvl="1" indent="-314960" algn="l" rtl="0">
              <a:spcBef>
                <a:spcPts val="0"/>
              </a:spcBef>
              <a:spcAft>
                <a:spcPts val="0"/>
              </a:spcAft>
              <a:buSzPct val="100000"/>
              <a:buChar char="○"/>
            </a:pPr>
            <a:r>
              <a:rPr lang="en" sz="1600"/>
              <a:t>Wildcard!  </a:t>
            </a:r>
            <a:endParaRPr sz="1600"/>
          </a:p>
          <a:p>
            <a:pPr marL="457200" lvl="0" indent="0" algn="l" rtl="0">
              <a:lnSpc>
                <a:spcPct val="100000"/>
              </a:lnSpc>
              <a:spcBef>
                <a:spcPts val="800"/>
              </a:spcBef>
              <a:spcAft>
                <a:spcPts val="0"/>
              </a:spcAft>
              <a:buNone/>
            </a:pPr>
            <a:endParaRPr sz="1600"/>
          </a:p>
          <a:p>
            <a:pPr marL="457200" lvl="0" indent="-321310" algn="l" rtl="0">
              <a:lnSpc>
                <a:spcPct val="100000"/>
              </a:lnSpc>
              <a:spcBef>
                <a:spcPts val="800"/>
              </a:spcBef>
              <a:spcAft>
                <a:spcPts val="0"/>
              </a:spcAft>
              <a:buSzPct val="100000"/>
              <a:buChar char="●"/>
            </a:pPr>
            <a:r>
              <a:rPr lang="en" sz="1717"/>
              <a:t>Naviance College Match, College Board Big Future, Niche.com, SCOIR</a:t>
            </a:r>
            <a:endParaRPr sz="1717"/>
          </a:p>
          <a:p>
            <a:pPr marL="914400" lvl="1" indent="-314960" algn="l" rtl="0">
              <a:spcBef>
                <a:spcPts val="0"/>
              </a:spcBef>
              <a:spcAft>
                <a:spcPts val="0"/>
              </a:spcAft>
              <a:buSzPct val="100000"/>
              <a:buChar char="○"/>
            </a:pPr>
            <a:r>
              <a:rPr lang="en" sz="1600"/>
              <a:t>Search by your major, location, size, extra-curricular, etc</a:t>
            </a:r>
            <a:endParaRPr sz="1600"/>
          </a:p>
          <a:p>
            <a:pPr marL="914400" lvl="1" indent="-314960" algn="l" rtl="0">
              <a:spcBef>
                <a:spcPts val="0"/>
              </a:spcBef>
              <a:spcAft>
                <a:spcPts val="0"/>
              </a:spcAft>
              <a:buSzPct val="100000"/>
              <a:buChar char="○"/>
            </a:pPr>
            <a:r>
              <a:rPr lang="en" sz="1600"/>
              <a:t>Freshman retention rate</a:t>
            </a:r>
            <a:endParaRPr sz="1600"/>
          </a:p>
          <a:p>
            <a:pPr marL="914400" lvl="1" indent="-314960" algn="l" rtl="0">
              <a:spcBef>
                <a:spcPts val="0"/>
              </a:spcBef>
              <a:spcAft>
                <a:spcPts val="0"/>
              </a:spcAft>
              <a:buSzPct val="100000"/>
              <a:buChar char="○"/>
            </a:pPr>
            <a:r>
              <a:rPr lang="en" sz="1600"/>
              <a:t>Graduation rate</a:t>
            </a:r>
            <a:endParaRPr sz="1600"/>
          </a:p>
          <a:p>
            <a:pPr marL="914400" lvl="1" indent="-314960" algn="l" rtl="0">
              <a:spcBef>
                <a:spcPts val="0"/>
              </a:spcBef>
              <a:spcAft>
                <a:spcPts val="0"/>
              </a:spcAft>
              <a:buSzPct val="100000"/>
              <a:buChar char="○"/>
            </a:pPr>
            <a:r>
              <a:rPr lang="en" sz="1600"/>
              <a:t>Average class size</a:t>
            </a:r>
            <a:endParaRPr sz="1600"/>
          </a:p>
          <a:p>
            <a:pPr marL="914400" lvl="1" indent="-314960" algn="l" rtl="0">
              <a:spcBef>
                <a:spcPts val="0"/>
              </a:spcBef>
              <a:spcAft>
                <a:spcPts val="0"/>
              </a:spcAft>
              <a:buSzPct val="100000"/>
              <a:buChar char="○"/>
            </a:pPr>
            <a:r>
              <a:rPr lang="en" sz="1600"/>
              <a:t>Type of school</a:t>
            </a:r>
            <a:endParaRPr sz="1600"/>
          </a:p>
          <a:p>
            <a:pPr marL="914400" lvl="0" indent="0" algn="l" rtl="0">
              <a:lnSpc>
                <a:spcPct val="100000"/>
              </a:lnSpc>
              <a:spcBef>
                <a:spcPts val="800"/>
              </a:spcBef>
              <a:spcAft>
                <a:spcPts val="0"/>
              </a:spcAft>
              <a:buNone/>
            </a:pPr>
            <a:endParaRPr sz="1600"/>
          </a:p>
          <a:p>
            <a:pPr marL="457200" lvl="0" indent="-321310" algn="l" rtl="0">
              <a:lnSpc>
                <a:spcPct val="100000"/>
              </a:lnSpc>
              <a:spcBef>
                <a:spcPts val="800"/>
              </a:spcBef>
              <a:spcAft>
                <a:spcPts val="0"/>
              </a:spcAft>
              <a:buSzPct val="100000"/>
              <a:buChar char="●"/>
            </a:pPr>
            <a:r>
              <a:rPr lang="en" sz="1717"/>
              <a:t>Demonstrated Interest - Communicate with the College Representatives.</a:t>
            </a:r>
            <a:endParaRPr sz="1117"/>
          </a:p>
          <a:p>
            <a:pPr marL="914400" lvl="1" indent="-314960" algn="l" rtl="0">
              <a:spcBef>
                <a:spcPts val="0"/>
              </a:spcBef>
              <a:spcAft>
                <a:spcPts val="0"/>
              </a:spcAft>
              <a:buSzPct val="100000"/>
              <a:buChar char="○"/>
            </a:pPr>
            <a:r>
              <a:rPr lang="en" sz="1600"/>
              <a:t>Attend Virtual College Tours </a:t>
            </a:r>
            <a:endParaRPr sz="1600"/>
          </a:p>
          <a:p>
            <a:pPr marL="914400" lvl="1" indent="-314960" algn="l" rtl="0">
              <a:spcBef>
                <a:spcPts val="0"/>
              </a:spcBef>
              <a:spcAft>
                <a:spcPts val="0"/>
              </a:spcAft>
              <a:buSzPct val="100000"/>
              <a:buChar char="○"/>
            </a:pPr>
            <a:r>
              <a:rPr lang="en" sz="1600"/>
              <a:t>Zoom one-on-one meetings</a:t>
            </a:r>
            <a:endParaRPr sz="1600"/>
          </a:p>
          <a:p>
            <a:pPr marL="914400" lvl="1" indent="-314960" algn="l" rtl="0">
              <a:spcBef>
                <a:spcPts val="0"/>
              </a:spcBef>
              <a:spcAft>
                <a:spcPts val="0"/>
              </a:spcAft>
              <a:buSzPct val="100000"/>
              <a:buChar char="○"/>
            </a:pPr>
            <a:r>
              <a:rPr lang="en" sz="1600"/>
              <a:t>Follow college’s social media</a:t>
            </a:r>
            <a:endParaRPr sz="1600"/>
          </a:p>
          <a:p>
            <a:pPr marL="914400" lvl="1" indent="-314960" algn="l" rtl="0">
              <a:spcBef>
                <a:spcPts val="0"/>
              </a:spcBef>
              <a:spcAft>
                <a:spcPts val="0"/>
              </a:spcAft>
              <a:buSzPct val="100000"/>
              <a:buChar char="○"/>
            </a:pPr>
            <a:r>
              <a:rPr lang="en" sz="1600"/>
              <a:t>In person visits (colleges are starting to open up)</a:t>
            </a:r>
            <a:endParaRPr sz="1600"/>
          </a:p>
          <a:p>
            <a:pPr marL="457200" lvl="0" indent="0" algn="l" rtl="0">
              <a:spcBef>
                <a:spcPts val="0"/>
              </a:spcBef>
              <a:spcAft>
                <a:spcPts val="1200"/>
              </a:spcAft>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Academics</a:t>
            </a:r>
            <a:endParaRPr/>
          </a:p>
        </p:txBody>
      </p:sp>
      <p:sp>
        <p:nvSpPr>
          <p:cNvPr id="106" name="Google Shape;106;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600"/>
              </a:spcBef>
              <a:spcAft>
                <a:spcPts val="0"/>
              </a:spcAft>
              <a:buClr>
                <a:srgbClr val="003366"/>
              </a:buClr>
              <a:buSzPts val="1800"/>
              <a:buFont typeface="Arial"/>
              <a:buChar char="●"/>
            </a:pPr>
            <a:r>
              <a:rPr lang="en" sz="2400">
                <a:solidFill>
                  <a:srgbClr val="003366"/>
                </a:solidFill>
                <a:latin typeface="Arial"/>
                <a:ea typeface="Arial"/>
                <a:cs typeface="Arial"/>
                <a:sym typeface="Arial"/>
              </a:rPr>
              <a:t>Does the college offer the student’s intended major(s)?</a:t>
            </a:r>
            <a:endParaRPr sz="2400">
              <a:solidFill>
                <a:srgbClr val="003366"/>
              </a:solidFill>
              <a:latin typeface="Arial"/>
              <a:ea typeface="Arial"/>
              <a:cs typeface="Arial"/>
              <a:sym typeface="Arial"/>
            </a:endParaRPr>
          </a:p>
          <a:p>
            <a:pPr marL="457200" lvl="0" indent="-342900" algn="l" rtl="0">
              <a:spcBef>
                <a:spcPts val="0"/>
              </a:spcBef>
              <a:spcAft>
                <a:spcPts val="0"/>
              </a:spcAft>
              <a:buClr>
                <a:srgbClr val="003366"/>
              </a:buClr>
              <a:buSzPts val="1800"/>
              <a:buFont typeface="Arial"/>
              <a:buChar char="●"/>
            </a:pPr>
            <a:r>
              <a:rPr lang="en" sz="2400">
                <a:solidFill>
                  <a:srgbClr val="003366"/>
                </a:solidFill>
                <a:latin typeface="Arial"/>
                <a:ea typeface="Arial"/>
                <a:cs typeface="Arial"/>
                <a:sym typeface="Arial"/>
              </a:rPr>
              <a:t>How difficult would it be to change majors?</a:t>
            </a:r>
            <a:endParaRPr sz="2400">
              <a:solidFill>
                <a:srgbClr val="003366"/>
              </a:solidFill>
              <a:latin typeface="Arial"/>
              <a:ea typeface="Arial"/>
              <a:cs typeface="Arial"/>
              <a:sym typeface="Arial"/>
            </a:endParaRPr>
          </a:p>
          <a:p>
            <a:pPr marL="457200" lvl="0" indent="-342900" algn="l" rtl="0">
              <a:spcBef>
                <a:spcPts val="0"/>
              </a:spcBef>
              <a:spcAft>
                <a:spcPts val="0"/>
              </a:spcAft>
              <a:buClr>
                <a:srgbClr val="003366"/>
              </a:buClr>
              <a:buSzPts val="1800"/>
              <a:buFont typeface="Arial"/>
              <a:buChar char="●"/>
            </a:pPr>
            <a:r>
              <a:rPr lang="en" sz="2400">
                <a:solidFill>
                  <a:srgbClr val="003366"/>
                </a:solidFill>
                <a:latin typeface="Arial"/>
                <a:ea typeface="Arial"/>
                <a:cs typeface="Arial"/>
                <a:sym typeface="Arial"/>
              </a:rPr>
              <a:t>Will the school and the student body match the student intellectually?</a:t>
            </a:r>
            <a:endParaRPr sz="2400">
              <a:solidFill>
                <a:srgbClr val="003366"/>
              </a:solidFill>
              <a:latin typeface="Arial"/>
              <a:ea typeface="Arial"/>
              <a:cs typeface="Arial"/>
              <a:sym typeface="Arial"/>
            </a:endParaRPr>
          </a:p>
          <a:p>
            <a:pPr marL="457200" lvl="0" indent="-342900" algn="l" rtl="0">
              <a:spcBef>
                <a:spcPts val="0"/>
              </a:spcBef>
              <a:spcAft>
                <a:spcPts val="0"/>
              </a:spcAft>
              <a:buClr>
                <a:srgbClr val="003366"/>
              </a:buClr>
              <a:buSzPts val="1800"/>
              <a:buFont typeface="Arial"/>
              <a:buChar char="●"/>
            </a:pPr>
            <a:r>
              <a:rPr lang="en" sz="2400">
                <a:solidFill>
                  <a:srgbClr val="003366"/>
                </a:solidFill>
                <a:latin typeface="Arial"/>
                <a:ea typeface="Arial"/>
                <a:cs typeface="Arial"/>
                <a:sym typeface="Arial"/>
              </a:rPr>
              <a:t>Does the school offer opportunities for internships and undergraduate research?</a:t>
            </a:r>
            <a:endParaRPr sz="2400">
              <a:solidFill>
                <a:srgbClr val="003366"/>
              </a:solidFill>
              <a:latin typeface="Arial"/>
              <a:ea typeface="Arial"/>
              <a:cs typeface="Arial"/>
              <a:sym typeface="Arial"/>
            </a:endParaRPr>
          </a:p>
          <a:p>
            <a:pPr marL="457200" lvl="0" indent="0" algn="l"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College Life</a:t>
            </a:r>
            <a:endParaRPr/>
          </a:p>
        </p:txBody>
      </p:sp>
      <p:sp>
        <p:nvSpPr>
          <p:cNvPr id="112" name="Google Shape;112;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457200" lvl="0" indent="-366395" algn="l" rtl="0">
              <a:spcBef>
                <a:spcPts val="700"/>
              </a:spcBef>
              <a:spcAft>
                <a:spcPts val="0"/>
              </a:spcAft>
              <a:buClr>
                <a:srgbClr val="003366"/>
              </a:buClr>
              <a:buSzPct val="100000"/>
              <a:buFont typeface="Arial"/>
              <a:buChar char="●"/>
            </a:pPr>
            <a:r>
              <a:rPr lang="en" sz="2800">
                <a:solidFill>
                  <a:srgbClr val="003366"/>
                </a:solidFill>
                <a:latin typeface="Arial"/>
                <a:ea typeface="Arial"/>
                <a:cs typeface="Arial"/>
                <a:sym typeface="Arial"/>
              </a:rPr>
              <a:t>Does the college offer extracurricular activities of interest?</a:t>
            </a:r>
            <a:endParaRPr sz="2800">
              <a:solidFill>
                <a:srgbClr val="003366"/>
              </a:solidFill>
              <a:latin typeface="Arial"/>
              <a:ea typeface="Arial"/>
              <a:cs typeface="Arial"/>
              <a:sym typeface="Arial"/>
            </a:endParaRPr>
          </a:p>
          <a:p>
            <a:pPr marL="457200" lvl="0" indent="0" algn="l" rtl="0">
              <a:spcBef>
                <a:spcPts val="700"/>
              </a:spcBef>
              <a:spcAft>
                <a:spcPts val="0"/>
              </a:spcAft>
              <a:buNone/>
            </a:pPr>
            <a:endParaRPr sz="2100">
              <a:solidFill>
                <a:srgbClr val="003366"/>
              </a:solidFill>
              <a:latin typeface="Arial"/>
              <a:ea typeface="Arial"/>
              <a:cs typeface="Arial"/>
              <a:sym typeface="Arial"/>
            </a:endParaRPr>
          </a:p>
          <a:p>
            <a:pPr marL="457200" lvl="0" indent="-366395" algn="l" rtl="0">
              <a:spcBef>
                <a:spcPts val="700"/>
              </a:spcBef>
              <a:spcAft>
                <a:spcPts val="0"/>
              </a:spcAft>
              <a:buClr>
                <a:srgbClr val="003366"/>
              </a:buClr>
              <a:buSzPct val="100000"/>
              <a:buFont typeface="Arial"/>
              <a:buChar char="●"/>
            </a:pPr>
            <a:r>
              <a:rPr lang="en" sz="2800">
                <a:solidFill>
                  <a:srgbClr val="003366"/>
                </a:solidFill>
                <a:latin typeface="Arial"/>
                <a:ea typeface="Arial"/>
                <a:cs typeface="Arial"/>
                <a:sym typeface="Arial"/>
              </a:rPr>
              <a:t>How is Freshman housing addressed?</a:t>
            </a:r>
            <a:endParaRPr sz="2800">
              <a:solidFill>
                <a:srgbClr val="003366"/>
              </a:solidFill>
              <a:latin typeface="Arial"/>
              <a:ea typeface="Arial"/>
              <a:cs typeface="Arial"/>
              <a:sym typeface="Arial"/>
            </a:endParaRPr>
          </a:p>
          <a:p>
            <a:pPr marL="457200" lvl="0" indent="0" algn="l" rtl="0">
              <a:spcBef>
                <a:spcPts val="700"/>
              </a:spcBef>
              <a:spcAft>
                <a:spcPts val="0"/>
              </a:spcAft>
              <a:buNone/>
            </a:pPr>
            <a:endParaRPr sz="2100">
              <a:solidFill>
                <a:srgbClr val="003366"/>
              </a:solidFill>
              <a:latin typeface="Arial"/>
              <a:ea typeface="Arial"/>
              <a:cs typeface="Arial"/>
              <a:sym typeface="Arial"/>
            </a:endParaRPr>
          </a:p>
          <a:p>
            <a:pPr marL="457200" lvl="0" indent="-366395" algn="l" rtl="0">
              <a:spcBef>
                <a:spcPts val="700"/>
              </a:spcBef>
              <a:spcAft>
                <a:spcPts val="0"/>
              </a:spcAft>
              <a:buClr>
                <a:srgbClr val="003366"/>
              </a:buClr>
              <a:buSzPct val="100000"/>
              <a:buFont typeface="Arial"/>
              <a:buChar char="●"/>
            </a:pPr>
            <a:r>
              <a:rPr lang="en" sz="2800">
                <a:solidFill>
                  <a:srgbClr val="003366"/>
                </a:solidFill>
                <a:latin typeface="Arial"/>
                <a:ea typeface="Arial"/>
                <a:cs typeface="Arial"/>
                <a:sym typeface="Arial"/>
              </a:rPr>
              <a:t>What about fraternities and sororities?</a:t>
            </a:r>
            <a:endParaRPr sz="2800">
              <a:solidFill>
                <a:srgbClr val="003366"/>
              </a:solidFill>
              <a:latin typeface="Arial"/>
              <a:ea typeface="Arial"/>
              <a:cs typeface="Arial"/>
              <a:sym typeface="Arial"/>
            </a:endParaRPr>
          </a:p>
          <a:p>
            <a:pPr marL="457200" lvl="0" indent="0" algn="l" rtl="0">
              <a:spcBef>
                <a:spcPts val="700"/>
              </a:spcBef>
              <a:spcAft>
                <a:spcPts val="0"/>
              </a:spcAft>
              <a:buNone/>
            </a:pPr>
            <a:endParaRPr sz="2800">
              <a:solidFill>
                <a:srgbClr val="003366"/>
              </a:solidFill>
              <a:latin typeface="Arial"/>
              <a:ea typeface="Arial"/>
              <a:cs typeface="Arial"/>
              <a:sym typeface="Arial"/>
            </a:endParaRPr>
          </a:p>
          <a:p>
            <a:pPr marL="457200" lvl="0" indent="-366395" algn="l" rtl="0">
              <a:spcBef>
                <a:spcPts val="700"/>
              </a:spcBef>
              <a:spcAft>
                <a:spcPts val="0"/>
              </a:spcAft>
              <a:buClr>
                <a:srgbClr val="003366"/>
              </a:buClr>
              <a:buSzPct val="100000"/>
              <a:buFont typeface="Arial"/>
              <a:buChar char="●"/>
            </a:pPr>
            <a:r>
              <a:rPr lang="en" sz="2800">
                <a:solidFill>
                  <a:srgbClr val="003366"/>
                </a:solidFill>
                <a:latin typeface="Arial"/>
                <a:ea typeface="Arial"/>
                <a:cs typeface="Arial"/>
                <a:sym typeface="Arial"/>
              </a:rPr>
              <a:t>Does the college offer intercollegiate and/or intramural athletics?</a:t>
            </a:r>
            <a:endParaRPr sz="2800">
              <a:solidFill>
                <a:srgbClr val="003366"/>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a:solidFill>
                  <a:srgbClr val="006666"/>
                </a:solidFill>
                <a:latin typeface="Arial"/>
                <a:ea typeface="Arial"/>
                <a:cs typeface="Arial"/>
                <a:sym typeface="Arial"/>
              </a:rPr>
              <a:t>The People</a:t>
            </a:r>
            <a:endParaRPr/>
          </a:p>
        </p:txBody>
      </p:sp>
      <p:sp>
        <p:nvSpPr>
          <p:cNvPr id="118" name="Google Shape;118;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700"/>
              </a:spcBef>
              <a:spcAft>
                <a:spcPts val="0"/>
              </a:spcAft>
              <a:buClr>
                <a:srgbClr val="003366"/>
              </a:buClr>
              <a:buSzPts val="1800"/>
              <a:buFont typeface="Arial"/>
              <a:buChar char="●"/>
            </a:pPr>
            <a:r>
              <a:rPr lang="en" sz="2800">
                <a:solidFill>
                  <a:srgbClr val="003366"/>
                </a:solidFill>
                <a:latin typeface="Arial"/>
                <a:ea typeface="Arial"/>
                <a:cs typeface="Arial"/>
                <a:sym typeface="Arial"/>
              </a:rPr>
              <a:t>How accessible are faculty members?</a:t>
            </a:r>
            <a:endParaRPr sz="2800">
              <a:solidFill>
                <a:srgbClr val="003366"/>
              </a:solidFill>
              <a:latin typeface="Arial"/>
              <a:ea typeface="Arial"/>
              <a:cs typeface="Arial"/>
              <a:sym typeface="Arial"/>
            </a:endParaRPr>
          </a:p>
          <a:p>
            <a:pPr marL="457200" lvl="0" indent="-342900" algn="l" rtl="0">
              <a:spcBef>
                <a:spcPts val="0"/>
              </a:spcBef>
              <a:spcAft>
                <a:spcPts val="0"/>
              </a:spcAft>
              <a:buClr>
                <a:srgbClr val="003366"/>
              </a:buClr>
              <a:buSzPts val="1800"/>
              <a:buFont typeface="Arial"/>
              <a:buChar char="●"/>
            </a:pPr>
            <a:r>
              <a:rPr lang="en" sz="2800">
                <a:solidFill>
                  <a:srgbClr val="003366"/>
                </a:solidFill>
                <a:latin typeface="Arial"/>
                <a:ea typeface="Arial"/>
                <a:cs typeface="Arial"/>
                <a:sym typeface="Arial"/>
              </a:rPr>
              <a:t>How friendly and happy do the students appear to be?</a:t>
            </a:r>
            <a:endParaRPr sz="2800">
              <a:solidFill>
                <a:srgbClr val="003366"/>
              </a:solidFill>
              <a:latin typeface="Arial"/>
              <a:ea typeface="Arial"/>
              <a:cs typeface="Arial"/>
              <a:sym typeface="Arial"/>
            </a:endParaRPr>
          </a:p>
          <a:p>
            <a:pPr marL="457200" lvl="0" indent="-342900" algn="l" rtl="0">
              <a:spcBef>
                <a:spcPts val="0"/>
              </a:spcBef>
              <a:spcAft>
                <a:spcPts val="0"/>
              </a:spcAft>
              <a:buClr>
                <a:srgbClr val="003366"/>
              </a:buClr>
              <a:buSzPts val="1800"/>
              <a:buFont typeface="Arial"/>
              <a:buChar char="●"/>
            </a:pPr>
            <a:r>
              <a:rPr lang="en" sz="2800">
                <a:solidFill>
                  <a:srgbClr val="003366"/>
                </a:solidFill>
                <a:latin typeface="Arial"/>
                <a:ea typeface="Arial"/>
                <a:cs typeface="Arial"/>
                <a:sym typeface="Arial"/>
              </a:rPr>
              <a:t>How diverse is the student population?</a:t>
            </a:r>
            <a:endParaRPr sz="2800">
              <a:solidFill>
                <a:srgbClr val="003366"/>
              </a:solidFill>
              <a:latin typeface="Arial"/>
              <a:ea typeface="Arial"/>
              <a:cs typeface="Arial"/>
              <a:sym typeface="Arial"/>
            </a:endParaRPr>
          </a:p>
          <a:p>
            <a:pPr marL="45720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767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Application Checklist</a:t>
            </a:r>
            <a:endParaRPr/>
          </a:p>
        </p:txBody>
      </p:sp>
      <p:sp>
        <p:nvSpPr>
          <p:cNvPr id="124" name="Google Shape;124;p21"/>
          <p:cNvSpPr txBox="1"/>
          <p:nvPr/>
        </p:nvSpPr>
        <p:spPr>
          <a:xfrm>
            <a:off x="80050" y="445025"/>
            <a:ext cx="5636700" cy="45165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1000"/>
              </a:spcBef>
              <a:spcAft>
                <a:spcPts val="0"/>
              </a:spcAft>
              <a:buClr>
                <a:srgbClr val="404040"/>
              </a:buClr>
              <a:buSzPts val="1700"/>
              <a:buChar char="●"/>
            </a:pPr>
            <a:r>
              <a:rPr lang="en" sz="1700">
                <a:solidFill>
                  <a:srgbClr val="404040"/>
                </a:solidFill>
              </a:rPr>
              <a:t>College Application</a:t>
            </a:r>
            <a:endParaRPr sz="1700">
              <a:solidFill>
                <a:srgbClr val="404040"/>
              </a:solidFill>
            </a:endParaRPr>
          </a:p>
          <a:p>
            <a:pPr marL="457200" lvl="0" indent="-336550" algn="l" rtl="0">
              <a:lnSpc>
                <a:spcPct val="115000"/>
              </a:lnSpc>
              <a:spcBef>
                <a:spcPts val="0"/>
              </a:spcBef>
              <a:spcAft>
                <a:spcPts val="0"/>
              </a:spcAft>
              <a:buClr>
                <a:srgbClr val="404040"/>
              </a:buClr>
              <a:buSzPts val="1700"/>
              <a:buChar char="●"/>
            </a:pPr>
            <a:r>
              <a:rPr lang="en" sz="1700">
                <a:solidFill>
                  <a:srgbClr val="404040"/>
                </a:solidFill>
              </a:rPr>
              <a:t>Application Fee or Fee waiver</a:t>
            </a:r>
            <a:endParaRPr sz="1700">
              <a:solidFill>
                <a:srgbClr val="404040"/>
              </a:solidFill>
            </a:endParaRPr>
          </a:p>
          <a:p>
            <a:pPr marL="914400" lvl="1" indent="-336550" algn="l" rtl="0">
              <a:lnSpc>
                <a:spcPct val="115000"/>
              </a:lnSpc>
              <a:spcBef>
                <a:spcPts val="0"/>
              </a:spcBef>
              <a:spcAft>
                <a:spcPts val="0"/>
              </a:spcAft>
              <a:buClr>
                <a:srgbClr val="404040"/>
              </a:buClr>
              <a:buSzPts val="1700"/>
              <a:buChar char="○"/>
            </a:pPr>
            <a:r>
              <a:rPr lang="en" sz="1700">
                <a:solidFill>
                  <a:srgbClr val="404040"/>
                </a:solidFill>
              </a:rPr>
              <a:t>Check each schools fee waiver policy</a:t>
            </a:r>
            <a:endParaRPr sz="1700">
              <a:solidFill>
                <a:srgbClr val="404040"/>
              </a:solidFill>
            </a:endParaRPr>
          </a:p>
          <a:p>
            <a:pPr marL="457200" lvl="0" indent="-336550" algn="l" rtl="0">
              <a:lnSpc>
                <a:spcPct val="115000"/>
              </a:lnSpc>
              <a:spcBef>
                <a:spcPts val="0"/>
              </a:spcBef>
              <a:spcAft>
                <a:spcPts val="0"/>
              </a:spcAft>
              <a:buClr>
                <a:srgbClr val="404040"/>
              </a:buClr>
              <a:buSzPts val="1700"/>
              <a:buChar char="●"/>
            </a:pPr>
            <a:r>
              <a:rPr lang="en" sz="1700">
                <a:solidFill>
                  <a:srgbClr val="404040"/>
                </a:solidFill>
              </a:rPr>
              <a:t>SAT and/or ACT Test Scores if required*</a:t>
            </a:r>
            <a:endParaRPr sz="1700">
              <a:solidFill>
                <a:srgbClr val="404040"/>
              </a:solidFill>
            </a:endParaRPr>
          </a:p>
          <a:p>
            <a:pPr marL="1371600" lvl="2" indent="-336550" algn="l" rtl="0">
              <a:lnSpc>
                <a:spcPct val="115000"/>
              </a:lnSpc>
              <a:spcBef>
                <a:spcPts val="0"/>
              </a:spcBef>
              <a:spcAft>
                <a:spcPts val="0"/>
              </a:spcAft>
              <a:buClr>
                <a:srgbClr val="404040"/>
              </a:buClr>
              <a:buSzPts val="1700"/>
              <a:buChar char="■"/>
            </a:pPr>
            <a:r>
              <a:rPr lang="en" sz="1700">
                <a:solidFill>
                  <a:srgbClr val="404040"/>
                </a:solidFill>
              </a:rPr>
              <a:t>Test Optional</a:t>
            </a:r>
            <a:endParaRPr sz="1700">
              <a:solidFill>
                <a:srgbClr val="404040"/>
              </a:solidFill>
            </a:endParaRPr>
          </a:p>
          <a:p>
            <a:pPr marL="0" lvl="0" indent="0" algn="l" rtl="0">
              <a:lnSpc>
                <a:spcPct val="115000"/>
              </a:lnSpc>
              <a:spcBef>
                <a:spcPts val="1000"/>
              </a:spcBef>
              <a:spcAft>
                <a:spcPts val="0"/>
              </a:spcAft>
              <a:buNone/>
            </a:pPr>
            <a:r>
              <a:rPr lang="en" sz="1700">
                <a:solidFill>
                  <a:srgbClr val="404040"/>
                </a:solidFill>
              </a:rPr>
              <a:t>TSI (Texas Success Initiative-required by public institutions in Texas)</a:t>
            </a:r>
            <a:endParaRPr sz="1700">
              <a:solidFill>
                <a:srgbClr val="404040"/>
              </a:solidFill>
            </a:endParaRPr>
          </a:p>
          <a:p>
            <a:pPr marL="0" lvl="0" indent="0" algn="l" rtl="0">
              <a:lnSpc>
                <a:spcPct val="115000"/>
              </a:lnSpc>
              <a:spcBef>
                <a:spcPts val="1000"/>
              </a:spcBef>
              <a:spcAft>
                <a:spcPts val="0"/>
              </a:spcAft>
              <a:buNone/>
            </a:pPr>
            <a:r>
              <a:rPr lang="en" sz="1700">
                <a:solidFill>
                  <a:srgbClr val="404040"/>
                </a:solidFill>
              </a:rPr>
              <a:t>College Essay</a:t>
            </a:r>
            <a:endParaRPr sz="1700">
              <a:solidFill>
                <a:srgbClr val="404040"/>
              </a:solidFill>
            </a:endParaRPr>
          </a:p>
          <a:p>
            <a:pPr marL="914400" lvl="1" indent="-336550" algn="l" rtl="0">
              <a:lnSpc>
                <a:spcPct val="115000"/>
              </a:lnSpc>
              <a:spcBef>
                <a:spcPts val="1000"/>
              </a:spcBef>
              <a:spcAft>
                <a:spcPts val="0"/>
              </a:spcAft>
              <a:buClr>
                <a:srgbClr val="404040"/>
              </a:buClr>
              <a:buSzPts val="1700"/>
              <a:buChar char="○"/>
            </a:pPr>
            <a:r>
              <a:rPr lang="en" sz="1700">
                <a:solidFill>
                  <a:srgbClr val="404040"/>
                </a:solidFill>
              </a:rPr>
              <a:t>Varies by institution</a:t>
            </a:r>
            <a:endParaRPr sz="1700">
              <a:solidFill>
                <a:srgbClr val="404040"/>
              </a:solidFill>
            </a:endParaRPr>
          </a:p>
          <a:p>
            <a:pPr marL="457200" lvl="0" indent="-336550" algn="l" rtl="0">
              <a:lnSpc>
                <a:spcPct val="115000"/>
              </a:lnSpc>
              <a:spcBef>
                <a:spcPts val="0"/>
              </a:spcBef>
              <a:spcAft>
                <a:spcPts val="0"/>
              </a:spcAft>
              <a:buClr>
                <a:srgbClr val="404040"/>
              </a:buClr>
              <a:buSzPts val="1700"/>
              <a:buChar char="●"/>
            </a:pPr>
            <a:r>
              <a:rPr lang="en" sz="1700">
                <a:solidFill>
                  <a:srgbClr val="404040"/>
                </a:solidFill>
              </a:rPr>
              <a:t>Resume only if needed </a:t>
            </a:r>
            <a:endParaRPr sz="1700">
              <a:solidFill>
                <a:srgbClr val="404040"/>
              </a:solidFill>
            </a:endParaRPr>
          </a:p>
          <a:p>
            <a:pPr marL="457200" lvl="0" indent="-336550" algn="l" rtl="0">
              <a:lnSpc>
                <a:spcPct val="115000"/>
              </a:lnSpc>
              <a:spcBef>
                <a:spcPts val="0"/>
              </a:spcBef>
              <a:spcAft>
                <a:spcPts val="0"/>
              </a:spcAft>
              <a:buClr>
                <a:srgbClr val="404040"/>
              </a:buClr>
              <a:buSzPts val="1700"/>
              <a:buChar char="●"/>
            </a:pPr>
            <a:r>
              <a:rPr lang="en" sz="1700">
                <a:solidFill>
                  <a:srgbClr val="404040"/>
                </a:solidFill>
              </a:rPr>
              <a:t>Letters of Recommendation only if needed</a:t>
            </a:r>
            <a:endParaRPr sz="1700">
              <a:solidFill>
                <a:srgbClr val="404040"/>
              </a:solidFill>
            </a:endParaRPr>
          </a:p>
          <a:p>
            <a:pPr marL="457200" lvl="0" indent="-336550" algn="l" rtl="0">
              <a:lnSpc>
                <a:spcPct val="115000"/>
              </a:lnSpc>
              <a:spcBef>
                <a:spcPts val="0"/>
              </a:spcBef>
              <a:spcAft>
                <a:spcPts val="0"/>
              </a:spcAft>
              <a:buClr>
                <a:srgbClr val="404040"/>
              </a:buClr>
              <a:buSzPts val="1700"/>
              <a:buChar char="●"/>
            </a:pPr>
            <a:r>
              <a:rPr lang="en" sz="1700">
                <a:solidFill>
                  <a:srgbClr val="404040"/>
                </a:solidFill>
              </a:rPr>
              <a:t>Transcript</a:t>
            </a:r>
            <a:endParaRPr sz="1700">
              <a:solidFill>
                <a:srgbClr val="404040"/>
              </a:solidFill>
            </a:endParaRPr>
          </a:p>
          <a:p>
            <a:pPr marL="914400" lvl="1" indent="-336550" algn="l" rtl="0">
              <a:lnSpc>
                <a:spcPct val="115000"/>
              </a:lnSpc>
              <a:spcBef>
                <a:spcPts val="0"/>
              </a:spcBef>
              <a:spcAft>
                <a:spcPts val="0"/>
              </a:spcAft>
              <a:buClr>
                <a:srgbClr val="404040"/>
              </a:buClr>
              <a:buSzPts val="1700"/>
              <a:buChar char="○"/>
            </a:pPr>
            <a:r>
              <a:rPr lang="en" sz="1700">
                <a:solidFill>
                  <a:srgbClr val="404040"/>
                </a:solidFill>
              </a:rPr>
              <a:t>Request via Naviance under the college tab</a:t>
            </a:r>
            <a:endParaRPr sz="1700">
              <a:solidFill>
                <a:srgbClr val="404040"/>
              </a:solidFill>
            </a:endParaRPr>
          </a:p>
          <a:p>
            <a:pPr marL="914400" lvl="0" indent="0" algn="l" rtl="0">
              <a:lnSpc>
                <a:spcPct val="115000"/>
              </a:lnSpc>
              <a:spcBef>
                <a:spcPts val="0"/>
              </a:spcBef>
              <a:spcAft>
                <a:spcPts val="0"/>
              </a:spcAft>
              <a:buNone/>
            </a:pPr>
            <a:endParaRPr sz="2400" b="1">
              <a:latin typeface="Playfair Display"/>
              <a:ea typeface="Playfair Display"/>
              <a:cs typeface="Playfair Display"/>
              <a:sym typeface="Playfair Display"/>
            </a:endParaRPr>
          </a:p>
          <a:p>
            <a:pPr marL="457200" lvl="0" indent="0" algn="l" rtl="0">
              <a:lnSpc>
                <a:spcPct val="115000"/>
              </a:lnSpc>
              <a:spcBef>
                <a:spcPts val="1600"/>
              </a:spcBef>
              <a:spcAft>
                <a:spcPts val="0"/>
              </a:spcAft>
              <a:buNone/>
            </a:pPr>
            <a:endParaRPr sz="1800">
              <a:solidFill>
                <a:srgbClr val="404040"/>
              </a:solidFill>
              <a:latin typeface="Trebuchet MS"/>
              <a:ea typeface="Trebuchet MS"/>
              <a:cs typeface="Trebuchet MS"/>
              <a:sym typeface="Trebuchet MS"/>
            </a:endParaRPr>
          </a:p>
        </p:txBody>
      </p:sp>
      <p:sp>
        <p:nvSpPr>
          <p:cNvPr id="125" name="Google Shape;125;p21"/>
          <p:cNvSpPr txBox="1"/>
          <p:nvPr/>
        </p:nvSpPr>
        <p:spPr>
          <a:xfrm>
            <a:off x="5393875" y="445025"/>
            <a:ext cx="3616200" cy="3719100"/>
          </a:xfrm>
          <a:prstGeom prst="rect">
            <a:avLst/>
          </a:prstGeom>
          <a:noFill/>
          <a:ln w="19050" cap="flat" cmpd="sng">
            <a:solidFill>
              <a:srgbClr val="FFFF00"/>
            </a:solidFill>
            <a:prstDash val="solid"/>
            <a:round/>
            <a:headEnd type="none" w="sm" len="sm"/>
            <a:tailEnd type="none" w="sm" len="sm"/>
          </a:ln>
          <a:effectLst>
            <a:outerShdw blurRad="57150" dist="19050" dir="5400000" algn="bl" rotWithShape="0">
              <a:srgbClr val="666666">
                <a:alpha val="50000"/>
              </a:srgbClr>
            </a:outerShdw>
          </a:effectLst>
        </p:spPr>
        <p:txBody>
          <a:bodyPr spcFirstLastPara="1" wrap="square" lIns="91425" tIns="91425" rIns="91425" bIns="91425" anchor="t" anchorCtr="0">
            <a:noAutofit/>
          </a:bodyPr>
          <a:lstStyle/>
          <a:p>
            <a:pPr marL="457200" lvl="0" indent="0" algn="l" rtl="0">
              <a:spcBef>
                <a:spcPts val="0"/>
              </a:spcBef>
              <a:spcAft>
                <a:spcPts val="0"/>
              </a:spcAft>
              <a:buNone/>
            </a:pPr>
            <a:r>
              <a:rPr lang="en" b="1">
                <a:latin typeface="Playfair Display"/>
                <a:ea typeface="Playfair Display"/>
                <a:cs typeface="Playfair Display"/>
                <a:sym typeface="Playfair Display"/>
              </a:rPr>
              <a:t>             </a:t>
            </a:r>
            <a:r>
              <a:rPr lang="en" b="1" u="sng">
                <a:latin typeface="Playfair Display"/>
                <a:ea typeface="Playfair Display"/>
                <a:cs typeface="Playfair Display"/>
                <a:sym typeface="Playfair Display"/>
              </a:rPr>
              <a:t> </a:t>
            </a:r>
            <a:r>
              <a:rPr lang="en" b="1" i="1" u="sng">
                <a:latin typeface="Playfair Display"/>
                <a:ea typeface="Playfair Display"/>
                <a:cs typeface="Playfair Display"/>
                <a:sym typeface="Playfair Display"/>
              </a:rPr>
              <a:t>General Advice</a:t>
            </a:r>
            <a:endParaRPr b="1" i="1" u="sng">
              <a:latin typeface="Playfair Display"/>
              <a:ea typeface="Playfair Display"/>
              <a:cs typeface="Playfair Display"/>
              <a:sym typeface="Playfair Display"/>
            </a:endParaRPr>
          </a:p>
          <a:p>
            <a:pPr marL="0" lvl="0" indent="0" algn="l" rtl="0">
              <a:spcBef>
                <a:spcPts val="0"/>
              </a:spcBef>
              <a:spcAft>
                <a:spcPts val="0"/>
              </a:spcAft>
              <a:buNone/>
            </a:pPr>
            <a:endParaRPr b="1" i="1">
              <a:latin typeface="Playfair Display"/>
              <a:ea typeface="Playfair Display"/>
              <a:cs typeface="Playfair Display"/>
              <a:sym typeface="Playfair Display"/>
            </a:endParaRPr>
          </a:p>
          <a:p>
            <a:pPr marL="0" lvl="0" indent="0" algn="l" rtl="0">
              <a:spcBef>
                <a:spcPts val="0"/>
              </a:spcBef>
              <a:spcAft>
                <a:spcPts val="0"/>
              </a:spcAft>
              <a:buNone/>
            </a:pPr>
            <a:r>
              <a:rPr lang="en">
                <a:latin typeface="Playfair Display"/>
                <a:ea typeface="Playfair Display"/>
                <a:cs typeface="Playfair Display"/>
                <a:sym typeface="Playfair Display"/>
              </a:rPr>
              <a:t>I</a:t>
            </a:r>
            <a:r>
              <a:rPr lang="en" i="1">
                <a:latin typeface="Playfair Display"/>
                <a:ea typeface="Playfair Display"/>
                <a:cs typeface="Playfair Display"/>
                <a:sym typeface="Playfair Display"/>
              </a:rPr>
              <a:t>tems can come in at different time, however I would recommend requesting  the transcript last.</a:t>
            </a:r>
            <a:endParaRPr i="1">
              <a:latin typeface="Playfair Display"/>
              <a:ea typeface="Playfair Display"/>
              <a:cs typeface="Playfair Display"/>
              <a:sym typeface="Playfair Display"/>
            </a:endParaRPr>
          </a:p>
          <a:p>
            <a:pPr marL="0" lvl="0" indent="0" algn="l" rtl="0">
              <a:spcBef>
                <a:spcPts val="0"/>
              </a:spcBef>
              <a:spcAft>
                <a:spcPts val="0"/>
              </a:spcAft>
              <a:buNone/>
            </a:pPr>
            <a:endParaRPr i="1">
              <a:latin typeface="Playfair Display"/>
              <a:ea typeface="Playfair Display"/>
              <a:cs typeface="Playfair Display"/>
              <a:sym typeface="Playfair Display"/>
            </a:endParaRPr>
          </a:p>
          <a:p>
            <a:pPr marL="0" lvl="0" indent="0" algn="l" rtl="0">
              <a:spcBef>
                <a:spcPts val="0"/>
              </a:spcBef>
              <a:spcAft>
                <a:spcPts val="0"/>
              </a:spcAft>
              <a:buNone/>
            </a:pPr>
            <a:r>
              <a:rPr lang="en" i="1">
                <a:latin typeface="Playfair Display"/>
                <a:ea typeface="Playfair Display"/>
                <a:cs typeface="Playfair Display"/>
                <a:sym typeface="Playfair Display"/>
              </a:rPr>
              <a:t>You must request a transcript to each school that you apply to through Naviance</a:t>
            </a:r>
            <a:endParaRPr i="1">
              <a:latin typeface="Playfair Display"/>
              <a:ea typeface="Playfair Display"/>
              <a:cs typeface="Playfair Display"/>
              <a:sym typeface="Playfair Display"/>
            </a:endParaRPr>
          </a:p>
          <a:p>
            <a:pPr marL="0" lvl="0" indent="0" algn="l" rtl="0">
              <a:spcBef>
                <a:spcPts val="0"/>
              </a:spcBef>
              <a:spcAft>
                <a:spcPts val="0"/>
              </a:spcAft>
              <a:buNone/>
            </a:pPr>
            <a:endParaRPr i="1">
              <a:latin typeface="Playfair Display"/>
              <a:ea typeface="Playfair Display"/>
              <a:cs typeface="Playfair Display"/>
              <a:sym typeface="Playfair Display"/>
            </a:endParaRPr>
          </a:p>
          <a:p>
            <a:pPr marL="0" lvl="0" indent="0" algn="l" rtl="0">
              <a:spcBef>
                <a:spcPts val="0"/>
              </a:spcBef>
              <a:spcAft>
                <a:spcPts val="0"/>
              </a:spcAft>
              <a:buNone/>
            </a:pPr>
            <a:r>
              <a:rPr lang="en" i="1">
                <a:latin typeface="Playfair Display"/>
                <a:ea typeface="Playfair Display"/>
                <a:cs typeface="Playfair Display"/>
                <a:sym typeface="Playfair Display"/>
              </a:rPr>
              <a:t>*Not every institution requires an SAT or ACT</a:t>
            </a:r>
            <a:endParaRPr i="1">
              <a:latin typeface="Playfair Display"/>
              <a:ea typeface="Playfair Display"/>
              <a:cs typeface="Playfair Display"/>
              <a:sym typeface="Playfair Display"/>
            </a:endParaRPr>
          </a:p>
          <a:p>
            <a:pPr marL="0" lvl="0" indent="0" algn="l" rtl="0">
              <a:spcBef>
                <a:spcPts val="0"/>
              </a:spcBef>
              <a:spcAft>
                <a:spcPts val="0"/>
              </a:spcAft>
              <a:buNone/>
            </a:pPr>
            <a:endParaRPr i="1">
              <a:latin typeface="Playfair Display"/>
              <a:ea typeface="Playfair Display"/>
              <a:cs typeface="Playfair Display"/>
              <a:sym typeface="Playfair Display"/>
            </a:endParaRPr>
          </a:p>
          <a:p>
            <a:pPr marL="0" lvl="0" indent="0" algn="l" rtl="0">
              <a:spcBef>
                <a:spcPts val="0"/>
              </a:spcBef>
              <a:spcAft>
                <a:spcPts val="0"/>
              </a:spcAft>
              <a:buNone/>
            </a:pPr>
            <a:r>
              <a:rPr lang="en" i="1">
                <a:latin typeface="Playfair Display"/>
                <a:ea typeface="Playfair Display"/>
                <a:cs typeface="Playfair Display"/>
                <a:sym typeface="Playfair Display"/>
              </a:rPr>
              <a:t>Not every institution requires an essay or resume</a:t>
            </a:r>
            <a:endParaRPr i="1">
              <a:latin typeface="Playfair Display"/>
              <a:ea typeface="Playfair Display"/>
              <a:cs typeface="Playfair Display"/>
              <a:sym typeface="Playfair Display"/>
            </a:endParaRPr>
          </a:p>
          <a:p>
            <a:pPr marL="0" lvl="0" indent="0" algn="l" rtl="0">
              <a:spcBef>
                <a:spcPts val="0"/>
              </a:spcBef>
              <a:spcAft>
                <a:spcPts val="0"/>
              </a:spcAft>
              <a:buNone/>
            </a:pPr>
            <a:endParaRPr i="1">
              <a:latin typeface="Playfair Display"/>
              <a:ea typeface="Playfair Display"/>
              <a:cs typeface="Playfair Display"/>
              <a:sym typeface="Playfair Display"/>
            </a:endParaRPr>
          </a:p>
          <a:p>
            <a:pPr marL="0" lvl="0" indent="0" algn="l" rtl="0">
              <a:spcBef>
                <a:spcPts val="0"/>
              </a:spcBef>
              <a:spcAft>
                <a:spcPts val="0"/>
              </a:spcAft>
              <a:buNone/>
            </a:pPr>
            <a:r>
              <a:rPr lang="en" i="1">
                <a:latin typeface="Playfair Display"/>
                <a:ea typeface="Playfair Display"/>
                <a:cs typeface="Playfair Display"/>
                <a:sym typeface="Playfair Display"/>
              </a:rPr>
              <a:t>You may be able to self-report test scores/academic transcript</a:t>
            </a:r>
            <a:endParaRPr i="1">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2017</Words>
  <Application>Microsoft Office PowerPoint</Application>
  <PresentationFormat>On-screen Show (16:9)</PresentationFormat>
  <Paragraphs>253</Paragraphs>
  <Slides>26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Oswald</vt:lpstr>
      <vt:lpstr>Playfair Display</vt:lpstr>
      <vt:lpstr>PT Sans Narrow</vt:lpstr>
      <vt:lpstr>Comfortaa</vt:lpstr>
      <vt:lpstr>Arial</vt:lpstr>
      <vt:lpstr>Montserrat</vt:lpstr>
      <vt:lpstr>Roboto</vt:lpstr>
      <vt:lpstr>Open Sans</vt:lpstr>
      <vt:lpstr>Trebuchet MS</vt:lpstr>
      <vt:lpstr>Tropic</vt:lpstr>
      <vt:lpstr>College 101</vt:lpstr>
      <vt:lpstr>What are my child’s options after high school?</vt:lpstr>
      <vt:lpstr>There is more than one orange</vt:lpstr>
      <vt:lpstr>Frequently Asked Questions</vt:lpstr>
      <vt:lpstr>Research Your Options</vt:lpstr>
      <vt:lpstr>Academics</vt:lpstr>
      <vt:lpstr>College Life</vt:lpstr>
      <vt:lpstr>The People</vt:lpstr>
      <vt:lpstr>Application Checklist</vt:lpstr>
      <vt:lpstr>The  Application</vt:lpstr>
      <vt:lpstr>When Making Accounts</vt:lpstr>
      <vt:lpstr>SAT / ACT testing and sending scores</vt:lpstr>
      <vt:lpstr>ESSAY</vt:lpstr>
      <vt:lpstr>Apply Texas Essay Prompts</vt:lpstr>
      <vt:lpstr>Common App Essay Prompts</vt:lpstr>
      <vt:lpstr>Activity List (Resume)</vt:lpstr>
      <vt:lpstr>PowerPoint Presentation</vt:lpstr>
      <vt:lpstr>Transcripts</vt:lpstr>
      <vt:lpstr>Consider Cost of Attendance</vt:lpstr>
      <vt:lpstr>Scholarship Opportunity</vt:lpstr>
      <vt:lpstr>What should I be doing now?</vt:lpstr>
      <vt:lpstr>What should my student do now?</vt:lpstr>
      <vt:lpstr>What should my student do now?</vt:lpstr>
      <vt:lpstr>Reminders</vt:lpstr>
      <vt:lpstr>When you have questions contact us</vt:lpstr>
      <vt:lpstr>The year goes by quickly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101</dc:title>
  <cp:lastModifiedBy>Cathy Painter</cp:lastModifiedBy>
  <cp:revision>4</cp:revision>
  <dcterms:modified xsi:type="dcterms:W3CDTF">2021-04-05T14:19:27Z</dcterms:modified>
</cp:coreProperties>
</file>